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/>
  <p:notesSz cx="6858000" cy="9144000"/>
  <p:embeddedFontLst>
    <p:embeddedFont>
      <p:font typeface="Aileron" panose="020B0604020202020204" charset="0"/>
      <p:regular r:id="rId42"/>
    </p:embeddedFont>
    <p:embeddedFont>
      <p:font typeface="Aileron Bold" panose="020B0604020202020204" charset="0"/>
      <p:regular r:id="rId43"/>
    </p:embeddedFont>
    <p:embeddedFont>
      <p:font typeface="Arimo" panose="020B0604020202020204" charset="0"/>
      <p:regular r:id="rId44"/>
    </p:embeddedFont>
    <p:embeddedFont>
      <p:font typeface="Canva Sans Bold" panose="020B0604020202020204" charset="0"/>
      <p:regular r:id="rId45"/>
    </p:embeddedFont>
    <p:embeddedFont>
      <p:font typeface="Poppins" panose="00000500000000000000" pitchFamily="2" charset="0"/>
      <p:regular r:id="rId46"/>
    </p:embeddedFont>
    <p:embeddedFont>
      <p:font typeface="Poppins Bold" panose="020B0604020202020204" charset="0"/>
      <p:regular r:id="rId47"/>
    </p:embeddedFont>
    <p:embeddedFont>
      <p:font typeface="Poppins Bold Italics" panose="020B0604020202020204" charset="0"/>
      <p:regular r:id="rId48"/>
    </p:embeddedFont>
    <p:embeddedFont>
      <p:font typeface="Poppins Italics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IN T M" userId="fdef31aa7967f8b9" providerId="LiveId" clId="{3ED03238-F1FD-40A4-A09A-BF09BBAADC50}"/>
    <pc:docChg chg="modSld">
      <pc:chgData name="NITHIN T M" userId="fdef31aa7967f8b9" providerId="LiveId" clId="{3ED03238-F1FD-40A4-A09A-BF09BBAADC50}" dt="2025-04-10T15:13:00.060" v="9" actId="20577"/>
      <pc:docMkLst>
        <pc:docMk/>
      </pc:docMkLst>
      <pc:sldChg chg="modSp mod">
        <pc:chgData name="NITHIN T M" userId="fdef31aa7967f8b9" providerId="LiveId" clId="{3ED03238-F1FD-40A4-A09A-BF09BBAADC50}" dt="2025-04-10T15:13:00.060" v="9" actId="20577"/>
        <pc:sldMkLst>
          <pc:docMk/>
          <pc:sldMk cId="0" sldId="258"/>
        </pc:sldMkLst>
        <pc:spChg chg="mod">
          <ac:chgData name="NITHIN T M" userId="fdef31aa7967f8b9" providerId="LiveId" clId="{3ED03238-F1FD-40A4-A09A-BF09BBAADC50}" dt="2025-04-10T15:13:00.060" v="9" actId="20577"/>
          <ac:spMkLst>
            <pc:docMk/>
            <pc:sldMk cId="0" sldId="258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M1Y2FUPDgXaKLRmNC5p3h05mdkfcBPKD?usp=drive_link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48885" y="1344492"/>
            <a:ext cx="9592218" cy="171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78"/>
              </a:lnSpc>
            </a:pPr>
            <a:r>
              <a:rPr lang="en-US" sz="948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QuantiVEX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41691" y="2951436"/>
            <a:ext cx="12206607" cy="60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6"/>
              </a:lnSpc>
            </a:pPr>
            <a:r>
              <a:rPr lang="en-US" sz="33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Quantifying Chemistry. Qualifying Tomorrow.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96823" y="4711927"/>
            <a:ext cx="11087133" cy="134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8"/>
              </a:lnSpc>
            </a:pPr>
            <a:r>
              <a:rPr lang="en-US" sz="748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4855" y="1068478"/>
            <a:ext cx="9662228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ACID CHLORIDE ROUTE (ALTERNATE)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89551" y="2871858"/>
            <a:ext cx="8832086" cy="6414168"/>
            <a:chOff x="0" y="0"/>
            <a:chExt cx="2857264" cy="2075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57264" cy="2075045"/>
            </a:xfrm>
            <a:custGeom>
              <a:avLst/>
              <a:gdLst/>
              <a:ahLst/>
              <a:cxnLst/>
              <a:rect l="l" t="t" r="r" b="b"/>
              <a:pathLst>
                <a:path w="2857264" h="2075045">
                  <a:moveTo>
                    <a:pt x="44705" y="0"/>
                  </a:moveTo>
                  <a:lnTo>
                    <a:pt x="2812559" y="0"/>
                  </a:lnTo>
                  <a:cubicBezTo>
                    <a:pt x="2824416" y="0"/>
                    <a:pt x="2835787" y="4710"/>
                    <a:pt x="2844170" y="13094"/>
                  </a:cubicBezTo>
                  <a:cubicBezTo>
                    <a:pt x="2852554" y="21478"/>
                    <a:pt x="2857264" y="32848"/>
                    <a:pt x="2857264" y="44705"/>
                  </a:cubicBezTo>
                  <a:lnTo>
                    <a:pt x="2857264" y="2030340"/>
                  </a:lnTo>
                  <a:cubicBezTo>
                    <a:pt x="2857264" y="2042196"/>
                    <a:pt x="2852554" y="2053567"/>
                    <a:pt x="2844170" y="2061951"/>
                  </a:cubicBezTo>
                  <a:cubicBezTo>
                    <a:pt x="2835787" y="2070335"/>
                    <a:pt x="2824416" y="2075045"/>
                    <a:pt x="2812559" y="2075045"/>
                  </a:cubicBezTo>
                  <a:lnTo>
                    <a:pt x="44705" y="2075045"/>
                  </a:lnTo>
                  <a:cubicBezTo>
                    <a:pt x="32848" y="2075045"/>
                    <a:pt x="21478" y="2070335"/>
                    <a:pt x="13094" y="2061951"/>
                  </a:cubicBezTo>
                  <a:cubicBezTo>
                    <a:pt x="4710" y="2053567"/>
                    <a:pt x="0" y="2042196"/>
                    <a:pt x="0" y="2030340"/>
                  </a:cubicBezTo>
                  <a:lnTo>
                    <a:pt x="0" y="44705"/>
                  </a:lnTo>
                  <a:cubicBezTo>
                    <a:pt x="0" y="32848"/>
                    <a:pt x="4710" y="21478"/>
                    <a:pt x="13094" y="13094"/>
                  </a:cubicBezTo>
                  <a:cubicBezTo>
                    <a:pt x="21478" y="4710"/>
                    <a:pt x="32848" y="0"/>
                    <a:pt x="4470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857264" cy="2132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94855" y="3169984"/>
            <a:ext cx="8049517" cy="641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Steps: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Lauroyl Chloride Formation: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C₁₂H₂₄O₂ + SOCl₂ → C₁₂H₂₃ClO + SO₂ + HCl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Toxic byproducts → gas scrubbing needed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Amidation with Sarcosine: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C₁₂H₂₃ClO + C₃H₇NO₂ → C₁₅H₂₉NO₃ + HCl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Neutralization:</a:t>
            </a:r>
          </a:p>
          <a:p>
            <a:pPr marL="647700" lvl="1" indent="-323850" algn="l">
              <a:lnSpc>
                <a:spcPts val="4200"/>
              </a:lnSpc>
              <a:buAutoNum type="arabicPeriod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C₁₅H₂₉NO₃ + NaOH → C₁₅H₂₈NNaO₃ + H₂O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880384" y="2871858"/>
            <a:ext cx="7976878" cy="6414168"/>
            <a:chOff x="0" y="0"/>
            <a:chExt cx="2580596" cy="20750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80596" cy="2075045"/>
            </a:xfrm>
            <a:custGeom>
              <a:avLst/>
              <a:gdLst/>
              <a:ahLst/>
              <a:cxnLst/>
              <a:rect l="l" t="t" r="r" b="b"/>
              <a:pathLst>
                <a:path w="2580596" h="2075045">
                  <a:moveTo>
                    <a:pt x="49498" y="0"/>
                  </a:moveTo>
                  <a:lnTo>
                    <a:pt x="2531098" y="0"/>
                  </a:lnTo>
                  <a:cubicBezTo>
                    <a:pt x="2544226" y="0"/>
                    <a:pt x="2556816" y="5215"/>
                    <a:pt x="2566099" y="14498"/>
                  </a:cubicBezTo>
                  <a:cubicBezTo>
                    <a:pt x="2575381" y="23780"/>
                    <a:pt x="2580596" y="36370"/>
                    <a:pt x="2580596" y="49498"/>
                  </a:cubicBezTo>
                  <a:lnTo>
                    <a:pt x="2580596" y="2025547"/>
                  </a:lnTo>
                  <a:cubicBezTo>
                    <a:pt x="2580596" y="2038675"/>
                    <a:pt x="2575381" y="2051265"/>
                    <a:pt x="2566099" y="2060547"/>
                  </a:cubicBezTo>
                  <a:cubicBezTo>
                    <a:pt x="2556816" y="2069830"/>
                    <a:pt x="2544226" y="2075045"/>
                    <a:pt x="2531098" y="2075045"/>
                  </a:cubicBezTo>
                  <a:lnTo>
                    <a:pt x="49498" y="2075045"/>
                  </a:lnTo>
                  <a:cubicBezTo>
                    <a:pt x="36370" y="2075045"/>
                    <a:pt x="23780" y="2069830"/>
                    <a:pt x="14498" y="2060547"/>
                  </a:cubicBezTo>
                  <a:cubicBezTo>
                    <a:pt x="5215" y="2051265"/>
                    <a:pt x="0" y="2038675"/>
                    <a:pt x="0" y="2025547"/>
                  </a:cubicBezTo>
                  <a:lnTo>
                    <a:pt x="0" y="49498"/>
                  </a:lnTo>
                  <a:cubicBezTo>
                    <a:pt x="0" y="36370"/>
                    <a:pt x="5215" y="23780"/>
                    <a:pt x="14498" y="14498"/>
                  </a:cubicBezTo>
                  <a:cubicBezTo>
                    <a:pt x="23780" y="5215"/>
                    <a:pt x="36370" y="0"/>
                    <a:pt x="49498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580596" cy="2132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416647" y="3545391"/>
            <a:ext cx="7871353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Cons</a:t>
            </a: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Uses hazardous SOCl₂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Lower yield (~85%), intensive purification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Requires solvent removal, filtration, extraction, crystallization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Conclusion: Direct Amidation is safer, greener &amp; more efficient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9433" y="2173362"/>
            <a:ext cx="970007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INVENTION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03661" y="3246554"/>
            <a:ext cx="14241013" cy="6633427"/>
            <a:chOff x="0" y="0"/>
            <a:chExt cx="3750719" cy="17470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0720" cy="1747076"/>
            </a:xfrm>
            <a:custGeom>
              <a:avLst/>
              <a:gdLst/>
              <a:ahLst/>
              <a:cxnLst/>
              <a:rect l="l" t="t" r="r" b="b"/>
              <a:pathLst>
                <a:path w="3750720" h="1747076">
                  <a:moveTo>
                    <a:pt x="27725" y="0"/>
                  </a:moveTo>
                  <a:lnTo>
                    <a:pt x="3722994" y="0"/>
                  </a:lnTo>
                  <a:cubicBezTo>
                    <a:pt x="3738306" y="0"/>
                    <a:pt x="3750720" y="12413"/>
                    <a:pt x="3750720" y="27725"/>
                  </a:cubicBezTo>
                  <a:lnTo>
                    <a:pt x="3750720" y="1719350"/>
                  </a:lnTo>
                  <a:cubicBezTo>
                    <a:pt x="3750720" y="1726703"/>
                    <a:pt x="3747798" y="1733755"/>
                    <a:pt x="3742599" y="1738955"/>
                  </a:cubicBezTo>
                  <a:cubicBezTo>
                    <a:pt x="3737399" y="1744154"/>
                    <a:pt x="3730347" y="1747076"/>
                    <a:pt x="3722994" y="1747076"/>
                  </a:cubicBezTo>
                  <a:lnTo>
                    <a:pt x="27725" y="1747076"/>
                  </a:lnTo>
                  <a:cubicBezTo>
                    <a:pt x="20372" y="1747076"/>
                    <a:pt x="13320" y="1744154"/>
                    <a:pt x="8121" y="1738955"/>
                  </a:cubicBezTo>
                  <a:cubicBezTo>
                    <a:pt x="2921" y="1733755"/>
                    <a:pt x="0" y="1726703"/>
                    <a:pt x="0" y="1719350"/>
                  </a:cubicBezTo>
                  <a:lnTo>
                    <a:pt x="0" y="27725"/>
                  </a:lnTo>
                  <a:cubicBezTo>
                    <a:pt x="0" y="20372"/>
                    <a:pt x="2921" y="13320"/>
                    <a:pt x="8121" y="8121"/>
                  </a:cubicBezTo>
                  <a:cubicBezTo>
                    <a:pt x="13320" y="2921"/>
                    <a:pt x="20372" y="0"/>
                    <a:pt x="2772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3750719" cy="1861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599"/>
                </a:lnSpc>
              </a:pPr>
              <a:r>
                <a:rPr lang="en-US" sz="3999">
                  <a:solidFill>
                    <a:srgbClr val="0A152F">
                      <a:alpha val="7490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                                                                                       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920027" y="258807"/>
            <a:ext cx="732885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Patent on LABS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3711" y="3367162"/>
            <a:ext cx="12941306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Uses:Linear Alkyl Benzene Sulfonate – The Workhorse of Anionic Surfactants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0324" y="4647516"/>
            <a:ext cx="13467686" cy="523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Chemical Formula: R–C₆H₄–SO₃Na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R: Linear alkyl chain (C₁₀–C₁₄)</a:t>
            </a:r>
          </a:p>
          <a:p>
            <a:pPr algn="l">
              <a:lnSpc>
                <a:spcPts val="3919"/>
              </a:lnSpc>
            </a:pPr>
            <a:r>
              <a:rPr lang="en-US" sz="27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Properties: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foaming, excellent detergency, good emulsifying power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Biodegradable (linear chain advantage)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Anionic surfactant, widely used in detergents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Applications</a:t>
            </a: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Laundry detergents, dishwashing liquids, industrial cleaners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Textile auxiliaries, agrochemical emulsifiers</a:t>
            </a:r>
          </a:p>
          <a:p>
            <a:pPr algn="l">
              <a:lnSpc>
                <a:spcPts val="2022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3281" y="2362735"/>
            <a:ext cx="14640078" cy="7475776"/>
            <a:chOff x="0" y="0"/>
            <a:chExt cx="3855823" cy="19689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5823" cy="1968929"/>
            </a:xfrm>
            <a:custGeom>
              <a:avLst/>
              <a:gdLst/>
              <a:ahLst/>
              <a:cxnLst/>
              <a:rect l="l" t="t" r="r" b="b"/>
              <a:pathLst>
                <a:path w="3855823" h="1968929">
                  <a:moveTo>
                    <a:pt x="26970" y="0"/>
                  </a:moveTo>
                  <a:lnTo>
                    <a:pt x="3828853" y="0"/>
                  </a:lnTo>
                  <a:cubicBezTo>
                    <a:pt x="3843748" y="0"/>
                    <a:pt x="3855823" y="12075"/>
                    <a:pt x="3855823" y="26970"/>
                  </a:cubicBezTo>
                  <a:lnTo>
                    <a:pt x="3855823" y="1941959"/>
                  </a:lnTo>
                  <a:cubicBezTo>
                    <a:pt x="3855823" y="1956854"/>
                    <a:pt x="3843748" y="1968929"/>
                    <a:pt x="3828853" y="1968929"/>
                  </a:cubicBezTo>
                  <a:lnTo>
                    <a:pt x="26970" y="1968929"/>
                  </a:lnTo>
                  <a:cubicBezTo>
                    <a:pt x="19817" y="1968929"/>
                    <a:pt x="12957" y="1966087"/>
                    <a:pt x="7899" y="1961029"/>
                  </a:cubicBezTo>
                  <a:cubicBezTo>
                    <a:pt x="2841" y="1955972"/>
                    <a:pt x="0" y="1949112"/>
                    <a:pt x="0" y="1941959"/>
                  </a:cubicBezTo>
                  <a:lnTo>
                    <a:pt x="0" y="26970"/>
                  </a:lnTo>
                  <a:cubicBezTo>
                    <a:pt x="0" y="12075"/>
                    <a:pt x="12075" y="0"/>
                    <a:pt x="26970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855823" cy="202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3281" y="914400"/>
            <a:ext cx="13126145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LABS MANUFACTURING – KEY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3162" y="2469342"/>
            <a:ext cx="14504927" cy="6962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endParaRPr/>
          </a:p>
          <a:p>
            <a:pPr algn="l">
              <a:lnSpc>
                <a:spcPts val="3942"/>
              </a:lnSpc>
            </a:pPr>
            <a:r>
              <a:rPr lang="en-US" sz="2816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Alkylation:</a:t>
            </a:r>
          </a:p>
          <a:p>
            <a:pPr algn="l">
              <a:lnSpc>
                <a:spcPts val="3942"/>
              </a:lnSpc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Linear alkyl group (e.g. n-dodecane) + Benzene → Linear Alkyl Benzene (LAB)</a:t>
            </a:r>
          </a:p>
          <a:p>
            <a:pPr algn="l">
              <a:lnSpc>
                <a:spcPts val="3942"/>
              </a:lnSpc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Catalyst: HF / AlCl₃ / Zeolite</a:t>
            </a:r>
          </a:p>
          <a:p>
            <a:pPr algn="l">
              <a:lnSpc>
                <a:spcPts val="3942"/>
              </a:lnSpc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Selectivity for 2-phenyl isomer preferred for biodegradability</a:t>
            </a:r>
          </a:p>
          <a:p>
            <a:pPr algn="l">
              <a:lnSpc>
                <a:spcPts val="3942"/>
              </a:lnSpc>
            </a:pPr>
            <a:r>
              <a:rPr lang="en-US" sz="2816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Sulfonation:</a:t>
            </a:r>
          </a:p>
          <a:p>
            <a:pPr algn="l">
              <a:lnSpc>
                <a:spcPts val="3942"/>
              </a:lnSpc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LAB + SO₃ → LAB Sulfonic Acid</a:t>
            </a:r>
          </a:p>
          <a:p>
            <a:pPr algn="l">
              <a:lnSpc>
                <a:spcPts val="3942"/>
              </a:lnSpc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Continuous film reactor or falling film sulfonator</a:t>
            </a:r>
          </a:p>
          <a:p>
            <a:pPr algn="l">
              <a:lnSpc>
                <a:spcPts val="3942"/>
              </a:lnSpc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Controlled to avoid disulfonation</a:t>
            </a:r>
          </a:p>
          <a:p>
            <a:pPr algn="l">
              <a:lnSpc>
                <a:spcPts val="3942"/>
              </a:lnSpc>
            </a:pPr>
            <a:r>
              <a:rPr lang="en-US" sz="2816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Neutralization:</a:t>
            </a:r>
          </a:p>
          <a:p>
            <a:pPr algn="l">
              <a:lnSpc>
                <a:spcPts val="3942"/>
              </a:lnSpc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LABSA + NaOH → LABS (sodium salt) + H₂O</a:t>
            </a:r>
          </a:p>
          <a:p>
            <a:pPr algn="l">
              <a:lnSpc>
                <a:spcPts val="3942"/>
              </a:lnSpc>
            </a:pPr>
            <a:endParaRPr lang="en-US" sz="2816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42"/>
              </a:lnSpc>
            </a:pPr>
            <a:r>
              <a:rPr lang="en-US" sz="2816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Key Equipment: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Alkylation reactor, sulfonator, scrubbers, neutralizer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5184" y="2871858"/>
            <a:ext cx="8077210" cy="6414168"/>
            <a:chOff x="0" y="0"/>
            <a:chExt cx="2613054" cy="207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13054" cy="2075045"/>
            </a:xfrm>
            <a:custGeom>
              <a:avLst/>
              <a:gdLst/>
              <a:ahLst/>
              <a:cxnLst/>
              <a:rect l="l" t="t" r="r" b="b"/>
              <a:pathLst>
                <a:path w="2613054" h="2075045">
                  <a:moveTo>
                    <a:pt x="48883" y="0"/>
                  </a:moveTo>
                  <a:lnTo>
                    <a:pt x="2564172" y="0"/>
                  </a:lnTo>
                  <a:cubicBezTo>
                    <a:pt x="2577136" y="0"/>
                    <a:pt x="2589570" y="5150"/>
                    <a:pt x="2598737" y="14317"/>
                  </a:cubicBezTo>
                  <a:cubicBezTo>
                    <a:pt x="2607904" y="23485"/>
                    <a:pt x="2613054" y="35918"/>
                    <a:pt x="2613054" y="48883"/>
                  </a:cubicBezTo>
                  <a:lnTo>
                    <a:pt x="2613054" y="2026162"/>
                  </a:lnTo>
                  <a:cubicBezTo>
                    <a:pt x="2613054" y="2053159"/>
                    <a:pt x="2591169" y="2075045"/>
                    <a:pt x="2564172" y="2075045"/>
                  </a:cubicBezTo>
                  <a:lnTo>
                    <a:pt x="48883" y="2075045"/>
                  </a:lnTo>
                  <a:cubicBezTo>
                    <a:pt x="21886" y="2075045"/>
                    <a:pt x="0" y="2053159"/>
                    <a:pt x="0" y="2026162"/>
                  </a:cubicBezTo>
                  <a:lnTo>
                    <a:pt x="0" y="48883"/>
                  </a:lnTo>
                  <a:cubicBezTo>
                    <a:pt x="0" y="21886"/>
                    <a:pt x="21886" y="0"/>
                    <a:pt x="4888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613054" cy="2132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32369" y="2844132"/>
            <a:ext cx="7976878" cy="6414168"/>
            <a:chOff x="0" y="0"/>
            <a:chExt cx="2580596" cy="207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80596" cy="2075045"/>
            </a:xfrm>
            <a:custGeom>
              <a:avLst/>
              <a:gdLst/>
              <a:ahLst/>
              <a:cxnLst/>
              <a:rect l="l" t="t" r="r" b="b"/>
              <a:pathLst>
                <a:path w="2580596" h="2075045">
                  <a:moveTo>
                    <a:pt x="49498" y="0"/>
                  </a:moveTo>
                  <a:lnTo>
                    <a:pt x="2531098" y="0"/>
                  </a:lnTo>
                  <a:cubicBezTo>
                    <a:pt x="2544226" y="0"/>
                    <a:pt x="2556816" y="5215"/>
                    <a:pt x="2566099" y="14498"/>
                  </a:cubicBezTo>
                  <a:cubicBezTo>
                    <a:pt x="2575381" y="23780"/>
                    <a:pt x="2580596" y="36370"/>
                    <a:pt x="2580596" y="49498"/>
                  </a:cubicBezTo>
                  <a:lnTo>
                    <a:pt x="2580596" y="2025547"/>
                  </a:lnTo>
                  <a:cubicBezTo>
                    <a:pt x="2580596" y="2038675"/>
                    <a:pt x="2575381" y="2051265"/>
                    <a:pt x="2566099" y="2060547"/>
                  </a:cubicBezTo>
                  <a:cubicBezTo>
                    <a:pt x="2556816" y="2069830"/>
                    <a:pt x="2544226" y="2075045"/>
                    <a:pt x="2531098" y="2075045"/>
                  </a:cubicBezTo>
                  <a:lnTo>
                    <a:pt x="49498" y="2075045"/>
                  </a:lnTo>
                  <a:cubicBezTo>
                    <a:pt x="36370" y="2075045"/>
                    <a:pt x="23780" y="2069830"/>
                    <a:pt x="14498" y="2060547"/>
                  </a:cubicBezTo>
                  <a:cubicBezTo>
                    <a:pt x="5215" y="2051265"/>
                    <a:pt x="0" y="2038675"/>
                    <a:pt x="0" y="2025547"/>
                  </a:cubicBezTo>
                  <a:lnTo>
                    <a:pt x="0" y="49498"/>
                  </a:lnTo>
                  <a:cubicBezTo>
                    <a:pt x="0" y="36370"/>
                    <a:pt x="5215" y="23780"/>
                    <a:pt x="14498" y="14498"/>
                  </a:cubicBezTo>
                  <a:cubicBezTo>
                    <a:pt x="23780" y="5215"/>
                    <a:pt x="36370" y="0"/>
                    <a:pt x="49498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580596" cy="2132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028700" y="2988079"/>
          <a:ext cx="7547191" cy="6181725"/>
        </p:xfrm>
        <a:graphic>
          <a:graphicData uri="http://schemas.openxmlformats.org/drawingml/2006/table">
            <a:tbl>
              <a:tblPr/>
              <a:tblGrid>
                <a:gridCol w="2438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3634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Parameter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HF catalyst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Zeolite Catalyst route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634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Catalyst handling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Corrosive, toxic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safe, solid, recyclable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634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Selectivity(2-phenyl)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~70%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Up to 90%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634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Environmental 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634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Slightly higher Initially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643861" y="1454346"/>
            <a:ext cx="15094380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 Comparison &amp; Green Aspects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7006" y="3097617"/>
            <a:ext cx="7871353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Conclusion:</a:t>
            </a:r>
          </a:p>
          <a:p>
            <a:pPr algn="l">
              <a:lnSpc>
                <a:spcPts val="4200"/>
              </a:lnSpc>
            </a:pPr>
            <a:endParaRPr lang="en-US" sz="3000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Zeolite-based alkylation + SO₃ sulfonation = best industrial practice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Cleaner emissions, less corrosive, safer for plant operations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LABS remains a cornerstone surfactant due to its cost-performance balance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08617" y="3358706"/>
            <a:ext cx="6635383" cy="4186488"/>
            <a:chOff x="0" y="0"/>
            <a:chExt cx="2146610" cy="13543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6610" cy="1354369"/>
            </a:xfrm>
            <a:custGeom>
              <a:avLst/>
              <a:gdLst/>
              <a:ahLst/>
              <a:cxnLst/>
              <a:rect l="l" t="t" r="r" b="b"/>
              <a:pathLst>
                <a:path w="2146610" h="1354369">
                  <a:moveTo>
                    <a:pt x="59505" y="0"/>
                  </a:moveTo>
                  <a:lnTo>
                    <a:pt x="2087105" y="0"/>
                  </a:lnTo>
                  <a:cubicBezTo>
                    <a:pt x="2119968" y="0"/>
                    <a:pt x="2146610" y="26641"/>
                    <a:pt x="2146610" y="59505"/>
                  </a:cubicBezTo>
                  <a:lnTo>
                    <a:pt x="2146610" y="1294864"/>
                  </a:lnTo>
                  <a:cubicBezTo>
                    <a:pt x="2146610" y="1327727"/>
                    <a:pt x="2119968" y="1354369"/>
                    <a:pt x="2087105" y="1354369"/>
                  </a:cubicBezTo>
                  <a:lnTo>
                    <a:pt x="59505" y="1354369"/>
                  </a:lnTo>
                  <a:cubicBezTo>
                    <a:pt x="26641" y="1354369"/>
                    <a:pt x="0" y="1327727"/>
                    <a:pt x="0" y="1294864"/>
                  </a:cubicBezTo>
                  <a:lnTo>
                    <a:pt x="0" y="59505"/>
                  </a:lnTo>
                  <a:cubicBezTo>
                    <a:pt x="0" y="26641"/>
                    <a:pt x="26641" y="0"/>
                    <a:pt x="5950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146610" cy="1411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08617" y="615969"/>
            <a:ext cx="13270765" cy="142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36"/>
              </a:lnSpc>
            </a:pPr>
            <a:r>
              <a:rPr lang="en-US" sz="788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ANALYSIS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33960" y="3796979"/>
            <a:ext cx="5984698" cy="34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256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Market Team :</a:t>
            </a:r>
          </a:p>
          <a:p>
            <a:pPr marL="703170" lvl="1" indent="-351585" algn="l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Sajag</a:t>
            </a:r>
          </a:p>
          <a:p>
            <a:pPr marL="703170" lvl="1" indent="-351585" algn="l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Shivam</a:t>
            </a:r>
          </a:p>
          <a:p>
            <a:pPr marL="703170" lvl="1" indent="-351585" algn="l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Venugopal</a:t>
            </a:r>
          </a:p>
          <a:p>
            <a:pPr marL="703170" lvl="1" indent="-351585" algn="l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Priyanka</a:t>
            </a:r>
          </a:p>
          <a:p>
            <a:pPr algn="l">
              <a:lnSpc>
                <a:spcPts val="4559"/>
              </a:lnSpc>
            </a:pPr>
            <a:endParaRPr lang="en-US" sz="3256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814685" y="3358706"/>
            <a:ext cx="6627622" cy="4186488"/>
            <a:chOff x="0" y="0"/>
            <a:chExt cx="2144099" cy="13543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44099" cy="1354369"/>
            </a:xfrm>
            <a:custGeom>
              <a:avLst/>
              <a:gdLst/>
              <a:ahLst/>
              <a:cxnLst/>
              <a:rect l="l" t="t" r="r" b="b"/>
              <a:pathLst>
                <a:path w="2144099" h="1354369">
                  <a:moveTo>
                    <a:pt x="59575" y="0"/>
                  </a:moveTo>
                  <a:lnTo>
                    <a:pt x="2084524" y="0"/>
                  </a:lnTo>
                  <a:cubicBezTo>
                    <a:pt x="2117427" y="0"/>
                    <a:pt x="2144099" y="26672"/>
                    <a:pt x="2144099" y="59575"/>
                  </a:cubicBezTo>
                  <a:lnTo>
                    <a:pt x="2144099" y="1294794"/>
                  </a:lnTo>
                  <a:cubicBezTo>
                    <a:pt x="2144099" y="1327696"/>
                    <a:pt x="2117427" y="1354369"/>
                    <a:pt x="2084524" y="1354369"/>
                  </a:cubicBezTo>
                  <a:lnTo>
                    <a:pt x="59575" y="1354369"/>
                  </a:lnTo>
                  <a:cubicBezTo>
                    <a:pt x="26672" y="1354369"/>
                    <a:pt x="0" y="1327696"/>
                    <a:pt x="0" y="1294794"/>
                  </a:cubicBezTo>
                  <a:lnTo>
                    <a:pt x="0" y="59575"/>
                  </a:lnTo>
                  <a:cubicBezTo>
                    <a:pt x="0" y="26672"/>
                    <a:pt x="26672" y="0"/>
                    <a:pt x="5957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44099" cy="1411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67145" y="3733466"/>
            <a:ext cx="5722700" cy="335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7"/>
              </a:lnSpc>
            </a:pPr>
            <a:r>
              <a:rPr lang="en-US" sz="3184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Report Submitted for :</a:t>
            </a:r>
          </a:p>
          <a:p>
            <a:pPr algn="l">
              <a:lnSpc>
                <a:spcPts val="4457"/>
              </a:lnSpc>
            </a:pPr>
            <a:r>
              <a:rPr lang="en-US" sz="3184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1) Fatty alcohol ethoxylates</a:t>
            </a:r>
          </a:p>
          <a:p>
            <a:pPr algn="l">
              <a:lnSpc>
                <a:spcPts val="4457"/>
              </a:lnSpc>
            </a:pPr>
            <a:r>
              <a:rPr lang="en-US" sz="3184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2) Linear alkyl benzene      sulphonate</a:t>
            </a:r>
          </a:p>
          <a:p>
            <a:pPr algn="l">
              <a:lnSpc>
                <a:spcPts val="4457"/>
              </a:lnSpc>
            </a:pPr>
            <a:endParaRPr lang="en-US" sz="3184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33014" y="2187340"/>
            <a:ext cx="10821972" cy="5671401"/>
            <a:chOff x="0" y="0"/>
            <a:chExt cx="3501011" cy="18347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011" cy="1834753"/>
            </a:xfrm>
            <a:custGeom>
              <a:avLst/>
              <a:gdLst/>
              <a:ahLst/>
              <a:cxnLst/>
              <a:rect l="l" t="t" r="r" b="b"/>
              <a:pathLst>
                <a:path w="3501011" h="1834753">
                  <a:moveTo>
                    <a:pt x="36485" y="0"/>
                  </a:moveTo>
                  <a:lnTo>
                    <a:pt x="3464527" y="0"/>
                  </a:lnTo>
                  <a:cubicBezTo>
                    <a:pt x="3484677" y="0"/>
                    <a:pt x="3501011" y="16335"/>
                    <a:pt x="3501011" y="36485"/>
                  </a:cubicBezTo>
                  <a:lnTo>
                    <a:pt x="3501011" y="1798268"/>
                  </a:lnTo>
                  <a:cubicBezTo>
                    <a:pt x="3501011" y="1818418"/>
                    <a:pt x="3484677" y="1834753"/>
                    <a:pt x="3464527" y="1834753"/>
                  </a:cubicBezTo>
                  <a:lnTo>
                    <a:pt x="36485" y="1834753"/>
                  </a:lnTo>
                  <a:cubicBezTo>
                    <a:pt x="16335" y="1834753"/>
                    <a:pt x="0" y="1818418"/>
                    <a:pt x="0" y="1798268"/>
                  </a:cubicBezTo>
                  <a:lnTo>
                    <a:pt x="0" y="36485"/>
                  </a:lnTo>
                  <a:cubicBezTo>
                    <a:pt x="0" y="16335"/>
                    <a:pt x="16335" y="0"/>
                    <a:pt x="3648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501011" cy="1891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06426" y="964074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25910" y="2466356"/>
            <a:ext cx="9292364" cy="457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624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FAE - Market Overview</a:t>
            </a:r>
          </a:p>
          <a:p>
            <a:pPr algn="l">
              <a:lnSpc>
                <a:spcPts val="3674"/>
              </a:lnSpc>
            </a:pPr>
            <a:endParaRPr lang="en-US" sz="2624" b="1" i="1">
              <a:solidFill>
                <a:srgbClr val="0A152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marL="566695" lvl="1" indent="-283348" algn="l">
              <a:lnSpc>
                <a:spcPts val="3674"/>
              </a:lnSpc>
              <a:buFont typeface="Arial"/>
              <a:buChar char="•"/>
            </a:pPr>
            <a:r>
              <a:rPr lang="en-US" sz="2624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Definition: Non-ionic surfactants used in detergents, personal care, and industrial cleaning.</a:t>
            </a:r>
          </a:p>
          <a:p>
            <a:pPr algn="l">
              <a:lnSpc>
                <a:spcPts val="3674"/>
              </a:lnSpc>
            </a:pPr>
            <a:endParaRPr lang="en-US" sz="2624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6695" lvl="1" indent="-283348" algn="l">
              <a:lnSpc>
                <a:spcPts val="3674"/>
              </a:lnSpc>
              <a:buFont typeface="Arial"/>
              <a:buChar char="•"/>
            </a:pPr>
            <a:r>
              <a:rPr lang="en-US" sz="2624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Global Market Size (2023): ~$4.5 billion</a:t>
            </a:r>
          </a:p>
          <a:p>
            <a:pPr marL="566695" lvl="1" indent="-283348" algn="l">
              <a:lnSpc>
                <a:spcPts val="3674"/>
              </a:lnSpc>
              <a:buFont typeface="Arial"/>
              <a:buChar char="•"/>
            </a:pPr>
            <a:r>
              <a:rPr lang="en-US" sz="2624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Expected CAGR (2024–2030): ~5 - 7%</a:t>
            </a:r>
          </a:p>
          <a:p>
            <a:pPr algn="l">
              <a:lnSpc>
                <a:spcPts val="3674"/>
              </a:lnSpc>
            </a:pPr>
            <a:endParaRPr lang="en-US" sz="2624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66695" lvl="1" indent="-283348" algn="l">
              <a:lnSpc>
                <a:spcPts val="3674"/>
              </a:lnSpc>
              <a:buFont typeface="Arial"/>
              <a:buChar char="•"/>
            </a:pPr>
            <a:r>
              <a:rPr lang="en-US" sz="2624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Applications: Shampoos, surface cleaners, textile scouring agents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3597" y="2009431"/>
            <a:ext cx="8500403" cy="6268139"/>
            <a:chOff x="0" y="0"/>
            <a:chExt cx="2749962" cy="20278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9962" cy="2027803"/>
            </a:xfrm>
            <a:custGeom>
              <a:avLst/>
              <a:gdLst/>
              <a:ahLst/>
              <a:cxnLst/>
              <a:rect l="l" t="t" r="r" b="b"/>
              <a:pathLst>
                <a:path w="2749962" h="2027803">
                  <a:moveTo>
                    <a:pt x="46449" y="0"/>
                  </a:moveTo>
                  <a:lnTo>
                    <a:pt x="2703512" y="0"/>
                  </a:lnTo>
                  <a:cubicBezTo>
                    <a:pt x="2715832" y="0"/>
                    <a:pt x="2727646" y="4894"/>
                    <a:pt x="2736357" y="13605"/>
                  </a:cubicBezTo>
                  <a:cubicBezTo>
                    <a:pt x="2745068" y="22316"/>
                    <a:pt x="2749962" y="34130"/>
                    <a:pt x="2749962" y="46449"/>
                  </a:cubicBezTo>
                  <a:lnTo>
                    <a:pt x="2749962" y="1981353"/>
                  </a:lnTo>
                  <a:cubicBezTo>
                    <a:pt x="2749962" y="2007007"/>
                    <a:pt x="2729166" y="2027803"/>
                    <a:pt x="2703512" y="2027803"/>
                  </a:cubicBezTo>
                  <a:lnTo>
                    <a:pt x="46449" y="2027803"/>
                  </a:lnTo>
                  <a:cubicBezTo>
                    <a:pt x="20796" y="2027803"/>
                    <a:pt x="0" y="2007007"/>
                    <a:pt x="0" y="1981353"/>
                  </a:cubicBezTo>
                  <a:lnTo>
                    <a:pt x="0" y="46449"/>
                  </a:lnTo>
                  <a:cubicBezTo>
                    <a:pt x="0" y="20796"/>
                    <a:pt x="20796" y="0"/>
                    <a:pt x="4644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49962" cy="2084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77299" y="3042008"/>
            <a:ext cx="8438705" cy="4426944"/>
            <a:chOff x="0" y="0"/>
            <a:chExt cx="6350000" cy="3331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3331210"/>
            </a:xfrm>
            <a:custGeom>
              <a:avLst/>
              <a:gdLst/>
              <a:ahLst/>
              <a:cxnLst/>
              <a:rect l="l" t="t" r="r" b="b"/>
              <a:pathLst>
                <a:path w="6350000" h="3331210">
                  <a:moveTo>
                    <a:pt x="6209030" y="0"/>
                  </a:moveTo>
                  <a:lnTo>
                    <a:pt x="140970" y="0"/>
                  </a:lnTo>
                  <a:cubicBezTo>
                    <a:pt x="6350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63500" y="3331210"/>
                    <a:pt x="140970" y="3331210"/>
                  </a:cubicBezTo>
                  <a:lnTo>
                    <a:pt x="6209030" y="3331210"/>
                  </a:lnTo>
                  <a:cubicBezTo>
                    <a:pt x="6286500" y="3331210"/>
                    <a:pt x="6350000" y="3268980"/>
                    <a:pt x="6350000" y="3192780"/>
                  </a:cubicBezTo>
                  <a:lnTo>
                    <a:pt x="6350000" y="138430"/>
                  </a:lnTo>
                  <a:cubicBezTo>
                    <a:pt x="6350000" y="62230"/>
                    <a:pt x="6286500" y="0"/>
                    <a:pt x="6209030" y="0"/>
                  </a:cubicBezTo>
                  <a:close/>
                </a:path>
              </a:pathLst>
            </a:custGeom>
            <a:blipFill>
              <a:blip r:embed="rId3"/>
              <a:stretch>
                <a:fillRect t="-4196" b="-419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700589" y="163587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156" y="2103511"/>
            <a:ext cx="7771284" cy="6014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442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FAE - Key Regions &amp; Players</a:t>
            </a:r>
          </a:p>
          <a:p>
            <a:pPr marL="527344" lvl="1" indent="-263672" algn="l">
              <a:lnSpc>
                <a:spcPts val="3419"/>
              </a:lnSpc>
              <a:buFont typeface="Arial"/>
              <a:buChar char="•"/>
            </a:pPr>
            <a:r>
              <a:rPr lang="en-US" sz="244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Leading Producers:  BASF, Clariant, Croda, Huntsman, Sasol</a:t>
            </a:r>
          </a:p>
          <a:p>
            <a:pPr algn="l">
              <a:lnSpc>
                <a:spcPts val="3419"/>
              </a:lnSpc>
            </a:pPr>
            <a:endParaRPr lang="en-US" sz="2442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marL="527344" lvl="1" indent="-263672" algn="l">
              <a:lnSpc>
                <a:spcPts val="3419"/>
              </a:lnSpc>
              <a:buFont typeface="Arial"/>
              <a:buChar char="•"/>
            </a:pPr>
            <a:r>
              <a:rPr lang="en-US" sz="244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Domestic Producers: WF India Ltd. , Godrej Industries, Esteem Industries, Stepan India Private Ltd. , Galaxy Surfactants Ltd.</a:t>
            </a:r>
          </a:p>
          <a:p>
            <a:pPr algn="l">
              <a:lnSpc>
                <a:spcPts val="3419"/>
              </a:lnSpc>
            </a:pPr>
            <a:endParaRPr lang="en-US" sz="2442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27344" lvl="1" indent="-263672" algn="l">
              <a:lnSpc>
                <a:spcPts val="3419"/>
              </a:lnSpc>
              <a:buFont typeface="Arial"/>
              <a:buChar char="•"/>
            </a:pPr>
            <a:r>
              <a:rPr lang="en-US" sz="244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Production Hotspots:</a:t>
            </a:r>
          </a:p>
          <a:p>
            <a:pPr marL="1054689" lvl="2" indent="-351563" algn="l">
              <a:lnSpc>
                <a:spcPts val="3419"/>
              </a:lnSpc>
              <a:buFont typeface="Arial"/>
              <a:buChar char="⚬"/>
            </a:pPr>
            <a:r>
              <a:rPr lang="en-US" sz="244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Asia-Pacific (China, India dominate production)</a:t>
            </a:r>
          </a:p>
          <a:p>
            <a:pPr marL="1054689" lvl="2" indent="-351563" algn="l">
              <a:lnSpc>
                <a:spcPts val="3419"/>
              </a:lnSpc>
              <a:buFont typeface="Arial"/>
              <a:buChar char="⚬"/>
            </a:pPr>
            <a:r>
              <a:rPr lang="en-US" sz="244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Europe &amp; North America (tech innovation focus)</a:t>
            </a:r>
          </a:p>
          <a:p>
            <a:pPr algn="l">
              <a:lnSpc>
                <a:spcPts val="3419"/>
              </a:lnSpc>
            </a:pPr>
            <a:endParaRPr lang="en-US" sz="2442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5057" y="2464620"/>
            <a:ext cx="9608249" cy="6692705"/>
            <a:chOff x="0" y="0"/>
            <a:chExt cx="3108360" cy="2165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08360" cy="2165154"/>
            </a:xfrm>
            <a:custGeom>
              <a:avLst/>
              <a:gdLst/>
              <a:ahLst/>
              <a:cxnLst/>
              <a:rect l="l" t="t" r="r" b="b"/>
              <a:pathLst>
                <a:path w="3108360" h="2165154">
                  <a:moveTo>
                    <a:pt x="41094" y="0"/>
                  </a:moveTo>
                  <a:lnTo>
                    <a:pt x="3067267" y="0"/>
                  </a:lnTo>
                  <a:cubicBezTo>
                    <a:pt x="3078165" y="0"/>
                    <a:pt x="3088618" y="4329"/>
                    <a:pt x="3096324" y="12036"/>
                  </a:cubicBezTo>
                  <a:cubicBezTo>
                    <a:pt x="3104031" y="19743"/>
                    <a:pt x="3108360" y="30195"/>
                    <a:pt x="3108360" y="41094"/>
                  </a:cubicBezTo>
                  <a:lnTo>
                    <a:pt x="3108360" y="2124060"/>
                  </a:lnTo>
                  <a:cubicBezTo>
                    <a:pt x="3108360" y="2146756"/>
                    <a:pt x="3089962" y="2165154"/>
                    <a:pt x="3067267" y="2165154"/>
                  </a:cubicBezTo>
                  <a:lnTo>
                    <a:pt x="41094" y="2165154"/>
                  </a:lnTo>
                  <a:cubicBezTo>
                    <a:pt x="30195" y="2165154"/>
                    <a:pt x="19743" y="2160825"/>
                    <a:pt x="12036" y="2153118"/>
                  </a:cubicBezTo>
                  <a:cubicBezTo>
                    <a:pt x="4329" y="2145411"/>
                    <a:pt x="0" y="2134959"/>
                    <a:pt x="0" y="2124060"/>
                  </a:cubicBezTo>
                  <a:lnTo>
                    <a:pt x="0" y="41094"/>
                  </a:lnTo>
                  <a:cubicBezTo>
                    <a:pt x="0" y="30195"/>
                    <a:pt x="4329" y="19743"/>
                    <a:pt x="12036" y="12036"/>
                  </a:cubicBezTo>
                  <a:cubicBezTo>
                    <a:pt x="19743" y="4329"/>
                    <a:pt x="30195" y="0"/>
                    <a:pt x="4109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108360" cy="2222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00589" y="386816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2257" y="2572459"/>
            <a:ext cx="8677757" cy="707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sz="2882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FAE - Trends &amp; Opportunities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Emerging Trends:</a:t>
            </a:r>
          </a:p>
          <a:p>
            <a:pPr marL="1244497" lvl="2" indent="-414832" algn="l">
              <a:lnSpc>
                <a:spcPts val="4034"/>
              </a:lnSpc>
              <a:buFont typeface="Arial"/>
              <a:buChar char="⚬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Demand for natural-source ethoxylates (e.g., palm, coconut)</a:t>
            </a:r>
          </a:p>
          <a:p>
            <a:pPr marL="1244497" lvl="2" indent="-414832" algn="l">
              <a:lnSpc>
                <a:spcPts val="4034"/>
              </a:lnSpc>
              <a:buFont typeface="Arial"/>
              <a:buChar char="⚬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Biodegradability emphasis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Opportunities:</a:t>
            </a:r>
          </a:p>
          <a:p>
            <a:pPr marL="1244497" lvl="2" indent="-414832" algn="l">
              <a:lnSpc>
                <a:spcPts val="4034"/>
              </a:lnSpc>
              <a:buFont typeface="Arial"/>
              <a:buChar char="⚬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Growth in personal care</a:t>
            </a:r>
          </a:p>
          <a:p>
            <a:pPr marL="1244497" lvl="2" indent="-414832" algn="l">
              <a:lnSpc>
                <a:spcPts val="4034"/>
              </a:lnSpc>
              <a:buFont typeface="Arial"/>
              <a:buChar char="⚬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Institutional cleaning in APAC &amp; Africa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Challenges: EO handling, raw material cost volatility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Profit( 1 metric tone) : </a:t>
            </a:r>
            <a:r>
              <a:rPr lang="en-US" sz="2882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3.7 Cr/yr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Gross Profit Margin: (₹102.4/₹250 ) ×100 = </a:t>
            </a:r>
            <a:r>
              <a:rPr lang="en-US" sz="2882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40.9%</a:t>
            </a:r>
          </a:p>
          <a:p>
            <a:pPr algn="l">
              <a:lnSpc>
                <a:spcPts val="4034"/>
              </a:lnSpc>
            </a:pPr>
            <a:endParaRPr lang="en-US" sz="2882" b="1" i="1">
              <a:solidFill>
                <a:srgbClr val="0A152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175390" y="3619154"/>
            <a:ext cx="7786977" cy="4095981"/>
          </a:xfrm>
          <a:custGeom>
            <a:avLst/>
            <a:gdLst/>
            <a:ahLst/>
            <a:cxnLst/>
            <a:rect l="l" t="t" r="r" b="b"/>
            <a:pathLst>
              <a:path w="7786977" h="4095981">
                <a:moveTo>
                  <a:pt x="0" y="0"/>
                </a:moveTo>
                <a:lnTo>
                  <a:pt x="7786977" y="0"/>
                </a:lnTo>
                <a:lnTo>
                  <a:pt x="7786977" y="4095981"/>
                </a:lnTo>
                <a:lnTo>
                  <a:pt x="0" y="4095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63" b="-3563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43548" y="2660988"/>
            <a:ext cx="10821972" cy="5079341"/>
            <a:chOff x="0" y="0"/>
            <a:chExt cx="3501011" cy="16432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1011" cy="1643215"/>
            </a:xfrm>
            <a:custGeom>
              <a:avLst/>
              <a:gdLst/>
              <a:ahLst/>
              <a:cxnLst/>
              <a:rect l="l" t="t" r="r" b="b"/>
              <a:pathLst>
                <a:path w="3501011" h="1643215">
                  <a:moveTo>
                    <a:pt x="36485" y="0"/>
                  </a:moveTo>
                  <a:lnTo>
                    <a:pt x="3464527" y="0"/>
                  </a:lnTo>
                  <a:cubicBezTo>
                    <a:pt x="3484677" y="0"/>
                    <a:pt x="3501011" y="16335"/>
                    <a:pt x="3501011" y="36485"/>
                  </a:cubicBezTo>
                  <a:lnTo>
                    <a:pt x="3501011" y="1606731"/>
                  </a:lnTo>
                  <a:cubicBezTo>
                    <a:pt x="3501011" y="1626881"/>
                    <a:pt x="3484677" y="1643215"/>
                    <a:pt x="3464527" y="1643215"/>
                  </a:cubicBezTo>
                  <a:lnTo>
                    <a:pt x="36485" y="1643215"/>
                  </a:lnTo>
                  <a:cubicBezTo>
                    <a:pt x="16335" y="1643215"/>
                    <a:pt x="0" y="1626881"/>
                    <a:pt x="0" y="1606731"/>
                  </a:cubicBezTo>
                  <a:lnTo>
                    <a:pt x="0" y="36485"/>
                  </a:lnTo>
                  <a:cubicBezTo>
                    <a:pt x="0" y="16335"/>
                    <a:pt x="16335" y="0"/>
                    <a:pt x="3648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501011" cy="1700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06426" y="964074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2307" y="2870255"/>
            <a:ext cx="9292364" cy="502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624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LABS - Market Overview</a:t>
            </a:r>
          </a:p>
          <a:p>
            <a:pPr algn="l">
              <a:lnSpc>
                <a:spcPts val="3674"/>
              </a:lnSpc>
            </a:pPr>
            <a:endParaRPr lang="en-US" sz="2624" b="1" i="1">
              <a:solidFill>
                <a:srgbClr val="0A152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marL="566695" lvl="1" indent="-283348" algn="l">
              <a:lnSpc>
                <a:spcPts val="3674"/>
              </a:lnSpc>
              <a:buFont typeface="Arial"/>
              <a:buChar char="•"/>
            </a:pPr>
            <a:r>
              <a:rPr lang="en-US" sz="2624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Definition: Anionic surfactant in detergents and household cleaning</a:t>
            </a:r>
          </a:p>
          <a:p>
            <a:pPr algn="l">
              <a:lnSpc>
                <a:spcPts val="3674"/>
              </a:lnSpc>
            </a:pPr>
            <a:endParaRPr lang="en-US" sz="2624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marL="566695" lvl="1" indent="-283348" algn="l">
              <a:lnSpc>
                <a:spcPts val="3674"/>
              </a:lnSpc>
              <a:buFont typeface="Arial"/>
              <a:buChar char="•"/>
            </a:pPr>
            <a:r>
              <a:rPr lang="en-US" sz="2624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Market Size (2023): ~$10.1 billion</a:t>
            </a:r>
          </a:p>
          <a:p>
            <a:pPr marL="566695" lvl="1" indent="-283348" algn="l">
              <a:lnSpc>
                <a:spcPts val="3674"/>
              </a:lnSpc>
              <a:buFont typeface="Arial"/>
              <a:buChar char="•"/>
            </a:pPr>
            <a:r>
              <a:rPr lang="en-US" sz="2624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Expected CAGR (2024–2029): ~3.8%</a:t>
            </a:r>
          </a:p>
          <a:p>
            <a:pPr algn="l">
              <a:lnSpc>
                <a:spcPts val="3674"/>
              </a:lnSpc>
            </a:pPr>
            <a:endParaRPr lang="en-US" sz="2624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marL="566695" lvl="1" indent="-283348" algn="l">
              <a:lnSpc>
                <a:spcPts val="3674"/>
              </a:lnSpc>
              <a:buFont typeface="Arial"/>
              <a:buChar char="•"/>
            </a:pPr>
            <a:r>
              <a:rPr lang="en-US" sz="2624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Applications: Laundry, dishwashing liquids, industrial cleaners, Leather industry, Paper industry</a:t>
            </a:r>
          </a:p>
          <a:p>
            <a:pPr algn="l">
              <a:lnSpc>
                <a:spcPts val="3674"/>
              </a:lnSpc>
            </a:pPr>
            <a:endParaRPr lang="en-US" sz="2624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9773" y="2769661"/>
            <a:ext cx="9642642" cy="5969474"/>
            <a:chOff x="0" y="0"/>
            <a:chExt cx="3119487" cy="19311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19487" cy="1931182"/>
            </a:xfrm>
            <a:custGeom>
              <a:avLst/>
              <a:gdLst/>
              <a:ahLst/>
              <a:cxnLst/>
              <a:rect l="l" t="t" r="r" b="b"/>
              <a:pathLst>
                <a:path w="3119487" h="1931182">
                  <a:moveTo>
                    <a:pt x="40947" y="0"/>
                  </a:moveTo>
                  <a:lnTo>
                    <a:pt x="3078540" y="0"/>
                  </a:lnTo>
                  <a:cubicBezTo>
                    <a:pt x="3089400" y="0"/>
                    <a:pt x="3099815" y="4314"/>
                    <a:pt x="3107494" y="11993"/>
                  </a:cubicBezTo>
                  <a:cubicBezTo>
                    <a:pt x="3115173" y="19672"/>
                    <a:pt x="3119487" y="30087"/>
                    <a:pt x="3119487" y="40947"/>
                  </a:cubicBezTo>
                  <a:lnTo>
                    <a:pt x="3119487" y="1890235"/>
                  </a:lnTo>
                  <a:cubicBezTo>
                    <a:pt x="3119487" y="1901095"/>
                    <a:pt x="3115173" y="1911510"/>
                    <a:pt x="3107494" y="1919189"/>
                  </a:cubicBezTo>
                  <a:cubicBezTo>
                    <a:pt x="3099815" y="1926868"/>
                    <a:pt x="3089400" y="1931182"/>
                    <a:pt x="3078540" y="1931182"/>
                  </a:cubicBezTo>
                  <a:lnTo>
                    <a:pt x="40947" y="1931182"/>
                  </a:lnTo>
                  <a:cubicBezTo>
                    <a:pt x="30087" y="1931182"/>
                    <a:pt x="19672" y="1926868"/>
                    <a:pt x="11993" y="1919189"/>
                  </a:cubicBezTo>
                  <a:cubicBezTo>
                    <a:pt x="4314" y="1911510"/>
                    <a:pt x="0" y="1901095"/>
                    <a:pt x="0" y="1890235"/>
                  </a:cubicBezTo>
                  <a:lnTo>
                    <a:pt x="0" y="40947"/>
                  </a:lnTo>
                  <a:cubicBezTo>
                    <a:pt x="0" y="30087"/>
                    <a:pt x="4314" y="19672"/>
                    <a:pt x="11993" y="11993"/>
                  </a:cubicBezTo>
                  <a:cubicBezTo>
                    <a:pt x="19672" y="4314"/>
                    <a:pt x="30087" y="0"/>
                    <a:pt x="4094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119487" cy="198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309707" y="3085030"/>
            <a:ext cx="7417316" cy="5180939"/>
            <a:chOff x="0" y="0"/>
            <a:chExt cx="15163800" cy="10591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3"/>
              <a:stretch>
                <a:fillRect l="-8364" r="-836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700589" y="386816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1027" y="2842280"/>
            <a:ext cx="8004854" cy="6014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459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LABS - Production &amp; Demand</a:t>
            </a:r>
          </a:p>
          <a:p>
            <a:pPr algn="l">
              <a:lnSpc>
                <a:spcPts val="3443"/>
              </a:lnSpc>
            </a:pPr>
            <a:endParaRPr lang="en-US" sz="2459" b="1" i="1">
              <a:solidFill>
                <a:srgbClr val="0A152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marL="531072" lvl="1" indent="-265536" algn="l">
              <a:lnSpc>
                <a:spcPts val="3443"/>
              </a:lnSpc>
              <a:buFont typeface="Arial"/>
              <a:buChar char="•"/>
            </a:pPr>
            <a:r>
              <a:rPr lang="en-US" sz="2459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Raw Inputs: LAB (from kerosene), SO₃</a:t>
            </a:r>
          </a:p>
          <a:p>
            <a:pPr algn="l">
              <a:lnSpc>
                <a:spcPts val="3443"/>
              </a:lnSpc>
            </a:pPr>
            <a:endParaRPr lang="en-US" sz="2459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marL="531072" lvl="1" indent="-265536" algn="l">
              <a:lnSpc>
                <a:spcPts val="3443"/>
              </a:lnSpc>
              <a:buFont typeface="Arial"/>
              <a:buChar char="•"/>
            </a:pPr>
            <a:r>
              <a:rPr lang="en-US" sz="2459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Top Producers: Stepan, CEPSA, ISU Chemical, Reliance</a:t>
            </a:r>
          </a:p>
          <a:p>
            <a:pPr algn="l">
              <a:lnSpc>
                <a:spcPts val="3443"/>
              </a:lnSpc>
            </a:pPr>
            <a:endParaRPr lang="en-US" sz="2459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marL="531072" lvl="1" indent="-265536" algn="l">
              <a:lnSpc>
                <a:spcPts val="3443"/>
              </a:lnSpc>
              <a:buFont typeface="Arial"/>
              <a:buChar char="•"/>
            </a:pPr>
            <a:r>
              <a:rPr lang="en-US" sz="2459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India Insight: Demand CAGR &gt;5%, policy push for self-sufficiency</a:t>
            </a:r>
          </a:p>
          <a:p>
            <a:pPr algn="l">
              <a:lnSpc>
                <a:spcPts val="3443"/>
              </a:lnSpc>
            </a:pPr>
            <a:endParaRPr lang="en-US" sz="2459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marL="531072" lvl="1" indent="-265536" algn="l">
              <a:lnSpc>
                <a:spcPts val="3443"/>
              </a:lnSpc>
              <a:buFont typeface="Arial"/>
              <a:buChar char="•"/>
            </a:pPr>
            <a:r>
              <a:rPr lang="en-US" sz="2459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Profit( 1 metric ton) : </a:t>
            </a:r>
            <a:r>
              <a:rPr lang="en-US" sz="2459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2.25 Cr/yr</a:t>
            </a:r>
          </a:p>
          <a:p>
            <a:pPr marL="531072" lvl="1" indent="-265536" algn="l">
              <a:lnSpc>
                <a:spcPts val="3443"/>
              </a:lnSpc>
              <a:buFont typeface="Arial"/>
              <a:buChar char="•"/>
            </a:pPr>
            <a:r>
              <a:rPr lang="en-US" sz="2459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Gross Profit Margin % = (69.48 / 140) × 100 = </a:t>
            </a:r>
            <a:r>
              <a:rPr lang="en-US" sz="2459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49.62%</a:t>
            </a:r>
          </a:p>
          <a:p>
            <a:pPr algn="l">
              <a:lnSpc>
                <a:spcPts val="3443"/>
              </a:lnSpc>
            </a:pPr>
            <a:endParaRPr lang="en-US" sz="2459" b="1" i="1">
              <a:solidFill>
                <a:srgbClr val="0A152F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414370" y="4326723"/>
            <a:ext cx="7459349" cy="1633554"/>
            <a:chOff x="0" y="0"/>
            <a:chExt cx="1952042" cy="427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2042" cy="427486"/>
            </a:xfrm>
            <a:custGeom>
              <a:avLst/>
              <a:gdLst/>
              <a:ahLst/>
              <a:cxnLst/>
              <a:rect l="l" t="t" r="r" b="b"/>
              <a:pathLst>
                <a:path w="1952042" h="427486">
                  <a:moveTo>
                    <a:pt x="1748842" y="0"/>
                  </a:moveTo>
                  <a:cubicBezTo>
                    <a:pt x="1861066" y="0"/>
                    <a:pt x="1952042" y="95696"/>
                    <a:pt x="1952042" y="213743"/>
                  </a:cubicBezTo>
                  <a:cubicBezTo>
                    <a:pt x="1952042" y="331790"/>
                    <a:pt x="1861066" y="427486"/>
                    <a:pt x="1748842" y="427486"/>
                  </a:cubicBezTo>
                  <a:lnTo>
                    <a:pt x="203200" y="427486"/>
                  </a:lnTo>
                  <a:cubicBezTo>
                    <a:pt x="90976" y="427486"/>
                    <a:pt x="0" y="331790"/>
                    <a:pt x="0" y="213743"/>
                  </a:cubicBezTo>
                  <a:cubicBezTo>
                    <a:pt x="0" y="956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37C9E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1952042" cy="379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800" b="1" spc="144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QUANTIVEX</a:t>
              </a:r>
            </a:p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 lang="en-US" sz="4800" b="1" spc="14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9144000" y="2800812"/>
            <a:ext cx="45" cy="1525911"/>
          </a:xfrm>
          <a:prstGeom prst="line">
            <a:avLst/>
          </a:prstGeom>
          <a:ln w="381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8572332" y="2798140"/>
            <a:ext cx="1143336" cy="5344"/>
          </a:xfrm>
          <a:prstGeom prst="line">
            <a:avLst/>
          </a:prstGeom>
          <a:ln w="3810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4810130" y="2257870"/>
            <a:ext cx="3762202" cy="1091228"/>
            <a:chOff x="0" y="0"/>
            <a:chExt cx="1981276" cy="574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81276" cy="574670"/>
            </a:xfrm>
            <a:custGeom>
              <a:avLst/>
              <a:gdLst/>
              <a:ahLst/>
              <a:cxnLst/>
              <a:rect l="l" t="t" r="r" b="b"/>
              <a:pathLst>
                <a:path w="1981276" h="574670">
                  <a:moveTo>
                    <a:pt x="1778076" y="0"/>
                  </a:moveTo>
                  <a:lnTo>
                    <a:pt x="203200" y="0"/>
                  </a:lnTo>
                  <a:lnTo>
                    <a:pt x="0" y="287335"/>
                  </a:lnTo>
                  <a:lnTo>
                    <a:pt x="203200" y="574670"/>
                  </a:lnTo>
                  <a:lnTo>
                    <a:pt x="1778076" y="574670"/>
                  </a:lnTo>
                  <a:lnTo>
                    <a:pt x="1981276" y="287335"/>
                  </a:lnTo>
                  <a:lnTo>
                    <a:pt x="1778076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52400" y="-114300"/>
              <a:ext cx="1676476" cy="688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13538A"/>
                  </a:solidFill>
                  <a:latin typeface="Aileron"/>
                  <a:ea typeface="Aileron"/>
                  <a:cs typeface="Aileron"/>
                  <a:sym typeface="Aileron"/>
                </a:rPr>
                <a:t>R&amp;D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10130" y="2257870"/>
            <a:ext cx="1091228" cy="1091228"/>
            <a:chOff x="0" y="0"/>
            <a:chExt cx="1454970" cy="145497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54970" cy="145497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6EAE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477942" y="477942"/>
              <a:ext cx="499087" cy="499087"/>
            </a:xfrm>
            <a:custGeom>
              <a:avLst/>
              <a:gdLst/>
              <a:ahLst/>
              <a:cxnLst/>
              <a:rect l="l" t="t" r="r" b="b"/>
              <a:pathLst>
                <a:path w="499087" h="499087">
                  <a:moveTo>
                    <a:pt x="0" y="0"/>
                  </a:moveTo>
                  <a:lnTo>
                    <a:pt x="499087" y="0"/>
                  </a:lnTo>
                  <a:lnTo>
                    <a:pt x="499087" y="499087"/>
                  </a:lnTo>
                  <a:lnTo>
                    <a:pt x="0" y="499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715668" y="2252526"/>
            <a:ext cx="3762202" cy="1091228"/>
            <a:chOff x="0" y="0"/>
            <a:chExt cx="1981276" cy="57467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81276" cy="574670"/>
            </a:xfrm>
            <a:custGeom>
              <a:avLst/>
              <a:gdLst/>
              <a:ahLst/>
              <a:cxnLst/>
              <a:rect l="l" t="t" r="r" b="b"/>
              <a:pathLst>
                <a:path w="1981276" h="574670">
                  <a:moveTo>
                    <a:pt x="1778076" y="0"/>
                  </a:moveTo>
                  <a:lnTo>
                    <a:pt x="203200" y="0"/>
                  </a:lnTo>
                  <a:lnTo>
                    <a:pt x="0" y="287335"/>
                  </a:lnTo>
                  <a:lnTo>
                    <a:pt x="203200" y="574670"/>
                  </a:lnTo>
                  <a:lnTo>
                    <a:pt x="1778076" y="574670"/>
                  </a:lnTo>
                  <a:lnTo>
                    <a:pt x="1981276" y="287335"/>
                  </a:lnTo>
                  <a:lnTo>
                    <a:pt x="1778076" y="0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52400" y="-114300"/>
              <a:ext cx="1676476" cy="688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13538A"/>
                  </a:solidFill>
                  <a:latin typeface="Aileron"/>
                  <a:ea typeface="Aileron"/>
                  <a:cs typeface="Aileron"/>
                  <a:sym typeface="Aileron"/>
                </a:rPr>
                <a:t>MARKET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41985" y="2252526"/>
            <a:ext cx="1091228" cy="1091228"/>
            <a:chOff x="0" y="0"/>
            <a:chExt cx="1454970" cy="145497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454970" cy="145497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440324" y="447449"/>
              <a:ext cx="574322" cy="574322"/>
            </a:xfrm>
            <a:custGeom>
              <a:avLst/>
              <a:gdLst/>
              <a:ahLst/>
              <a:cxnLst/>
              <a:rect l="l" t="t" r="r" b="b"/>
              <a:pathLst>
                <a:path w="574322" h="574322">
                  <a:moveTo>
                    <a:pt x="0" y="0"/>
                  </a:moveTo>
                  <a:lnTo>
                    <a:pt x="574322" y="0"/>
                  </a:lnTo>
                  <a:lnTo>
                    <a:pt x="574322" y="574323"/>
                  </a:lnTo>
                  <a:lnTo>
                    <a:pt x="0" y="574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4" name="AutoShape 24"/>
          <p:cNvSpPr/>
          <p:nvPr/>
        </p:nvSpPr>
        <p:spPr>
          <a:xfrm>
            <a:off x="4035149" y="2803483"/>
            <a:ext cx="774981" cy="0"/>
          </a:xfrm>
          <a:prstGeom prst="line">
            <a:avLst/>
          </a:prstGeom>
          <a:ln w="3810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3633213" y="2798140"/>
            <a:ext cx="638733" cy="0"/>
          </a:xfrm>
          <a:prstGeom prst="line">
            <a:avLst/>
          </a:prstGeom>
          <a:ln w="38100" cap="flat">
            <a:solidFill>
              <a:srgbClr val="86EAE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4771663" y="6979811"/>
            <a:ext cx="3762202" cy="1091228"/>
            <a:chOff x="0" y="0"/>
            <a:chExt cx="1981276" cy="5746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81276" cy="574670"/>
            </a:xfrm>
            <a:custGeom>
              <a:avLst/>
              <a:gdLst/>
              <a:ahLst/>
              <a:cxnLst/>
              <a:rect l="l" t="t" r="r" b="b"/>
              <a:pathLst>
                <a:path w="1981276" h="574670">
                  <a:moveTo>
                    <a:pt x="1778076" y="0"/>
                  </a:moveTo>
                  <a:lnTo>
                    <a:pt x="203200" y="0"/>
                  </a:lnTo>
                  <a:lnTo>
                    <a:pt x="0" y="287335"/>
                  </a:lnTo>
                  <a:lnTo>
                    <a:pt x="203200" y="574670"/>
                  </a:lnTo>
                  <a:lnTo>
                    <a:pt x="1778076" y="574670"/>
                  </a:lnTo>
                  <a:lnTo>
                    <a:pt x="1981276" y="287335"/>
                  </a:lnTo>
                  <a:lnTo>
                    <a:pt x="1778076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52400" y="-114300"/>
              <a:ext cx="1676476" cy="688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TECHNICAL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4054154" y="7496710"/>
            <a:ext cx="268943" cy="28714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0" name="Group 30"/>
          <p:cNvGrpSpPr/>
          <p:nvPr/>
        </p:nvGrpSpPr>
        <p:grpSpPr>
          <a:xfrm>
            <a:off x="4323098" y="6979811"/>
            <a:ext cx="1091228" cy="1091228"/>
            <a:chOff x="0" y="0"/>
            <a:chExt cx="1454970" cy="1454970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454970" cy="1454970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>
              <a:off x="460503" y="460503"/>
              <a:ext cx="533964" cy="533964"/>
            </a:xfrm>
            <a:custGeom>
              <a:avLst/>
              <a:gdLst/>
              <a:ahLst/>
              <a:cxnLst/>
              <a:rect l="l" t="t" r="r" b="b"/>
              <a:pathLst>
                <a:path w="533964" h="533964">
                  <a:moveTo>
                    <a:pt x="0" y="0"/>
                  </a:moveTo>
                  <a:lnTo>
                    <a:pt x="533964" y="0"/>
                  </a:lnTo>
                  <a:lnTo>
                    <a:pt x="533964" y="533964"/>
                  </a:lnTo>
                  <a:lnTo>
                    <a:pt x="0" y="533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9734762" y="6951096"/>
            <a:ext cx="3762202" cy="1091228"/>
            <a:chOff x="0" y="0"/>
            <a:chExt cx="1981276" cy="5746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81276" cy="574670"/>
            </a:xfrm>
            <a:custGeom>
              <a:avLst/>
              <a:gdLst/>
              <a:ahLst/>
              <a:cxnLst/>
              <a:rect l="l" t="t" r="r" b="b"/>
              <a:pathLst>
                <a:path w="1981276" h="574670">
                  <a:moveTo>
                    <a:pt x="1778076" y="0"/>
                  </a:moveTo>
                  <a:lnTo>
                    <a:pt x="203200" y="0"/>
                  </a:lnTo>
                  <a:lnTo>
                    <a:pt x="0" y="287335"/>
                  </a:lnTo>
                  <a:lnTo>
                    <a:pt x="203200" y="574670"/>
                  </a:lnTo>
                  <a:lnTo>
                    <a:pt x="1778076" y="574670"/>
                  </a:lnTo>
                  <a:lnTo>
                    <a:pt x="1981276" y="287335"/>
                  </a:lnTo>
                  <a:lnTo>
                    <a:pt x="1778076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52400" y="-114300"/>
              <a:ext cx="1676476" cy="688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00"/>
                </a:lnSpc>
              </a:pPr>
              <a:r>
                <a:rPr lang="en-US" sz="3600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EHSP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561080" y="6951096"/>
            <a:ext cx="1091228" cy="1091228"/>
            <a:chOff x="0" y="0"/>
            <a:chExt cx="1454970" cy="1454970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454970" cy="1454970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>
              <a:off x="482087" y="482087"/>
              <a:ext cx="490796" cy="490796"/>
            </a:xfrm>
            <a:custGeom>
              <a:avLst/>
              <a:gdLst/>
              <a:ahLst/>
              <a:cxnLst/>
              <a:rect l="l" t="t" r="r" b="b"/>
              <a:pathLst>
                <a:path w="490796" h="490796">
                  <a:moveTo>
                    <a:pt x="0" y="0"/>
                  </a:moveTo>
                  <a:lnTo>
                    <a:pt x="490796" y="0"/>
                  </a:lnTo>
                  <a:lnTo>
                    <a:pt x="490796" y="490796"/>
                  </a:lnTo>
                  <a:lnTo>
                    <a:pt x="0" y="490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3" name="AutoShape 43"/>
          <p:cNvSpPr/>
          <p:nvPr/>
        </p:nvSpPr>
        <p:spPr>
          <a:xfrm>
            <a:off x="13652308" y="7477660"/>
            <a:ext cx="619638" cy="38100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V="1">
            <a:off x="9144045" y="5960277"/>
            <a:ext cx="0" cy="1517383"/>
          </a:xfrm>
          <a:prstGeom prst="line">
            <a:avLst/>
          </a:prstGeom>
          <a:ln w="38100" cap="flat">
            <a:solidFill>
              <a:srgbClr val="2C92D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V="1">
            <a:off x="8533865" y="7496710"/>
            <a:ext cx="1200897" cy="28714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TextBox 46"/>
          <p:cNvSpPr txBox="1"/>
          <p:nvPr/>
        </p:nvSpPr>
        <p:spPr>
          <a:xfrm>
            <a:off x="1028700" y="2086427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Aditya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28700" y="2914591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Nithin D H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28700" y="1253330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>
                <a:solidFill>
                  <a:srgbClr val="FEFEFE"/>
                </a:solidFill>
                <a:latin typeface="Aileron"/>
                <a:ea typeface="Aileron"/>
                <a:cs typeface="Aileron"/>
                <a:sym typeface="Aileron"/>
              </a:rPr>
              <a:t>Pulkit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28700" y="3745942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Shubham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28700" y="6798704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Bipin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28700" y="7631637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Nonit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28700" y="5965607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Sarthak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28700" y="8453328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Peeyush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5291352" y="2074691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Shivam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5291352" y="2902855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Venugopal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5291352" y="1241594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Sajag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291352" y="3741142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Priyanka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5291352" y="6798704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Arnav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5291352" y="7631637"/>
            <a:ext cx="1967948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Om Singh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3478625" y="1378754"/>
            <a:ext cx="318747" cy="318747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63" name="AutoShape 63"/>
          <p:cNvSpPr/>
          <p:nvPr/>
        </p:nvSpPr>
        <p:spPr>
          <a:xfrm>
            <a:off x="3380823" y="1935626"/>
            <a:ext cx="514350" cy="3810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64" name="Group 64"/>
          <p:cNvGrpSpPr/>
          <p:nvPr/>
        </p:nvGrpSpPr>
        <p:grpSpPr>
          <a:xfrm>
            <a:off x="3478625" y="2211851"/>
            <a:ext cx="318747" cy="318747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3478625" y="3040015"/>
            <a:ext cx="318747" cy="31874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70" name="AutoShape 70"/>
          <p:cNvSpPr/>
          <p:nvPr/>
        </p:nvSpPr>
        <p:spPr>
          <a:xfrm>
            <a:off x="3381696" y="3596014"/>
            <a:ext cx="512604" cy="3810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1" name="Group 71"/>
          <p:cNvGrpSpPr/>
          <p:nvPr/>
        </p:nvGrpSpPr>
        <p:grpSpPr>
          <a:xfrm>
            <a:off x="3478625" y="3871366"/>
            <a:ext cx="318747" cy="318747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74" name="AutoShape 74"/>
          <p:cNvSpPr/>
          <p:nvPr/>
        </p:nvSpPr>
        <p:spPr>
          <a:xfrm>
            <a:off x="3383290" y="2766256"/>
            <a:ext cx="509417" cy="3810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5" name="Group 75"/>
          <p:cNvGrpSpPr/>
          <p:nvPr/>
        </p:nvGrpSpPr>
        <p:grpSpPr>
          <a:xfrm>
            <a:off x="3478625" y="6091031"/>
            <a:ext cx="318747" cy="318747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78" name="AutoShape 78"/>
          <p:cNvSpPr/>
          <p:nvPr/>
        </p:nvSpPr>
        <p:spPr>
          <a:xfrm>
            <a:off x="3380823" y="6647903"/>
            <a:ext cx="514350" cy="3810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79" name="Group 79"/>
          <p:cNvGrpSpPr/>
          <p:nvPr/>
        </p:nvGrpSpPr>
        <p:grpSpPr>
          <a:xfrm>
            <a:off x="3478625" y="6924128"/>
            <a:ext cx="318747" cy="318747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3478625" y="7752292"/>
            <a:ext cx="318747" cy="318747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5" name="AutoShape 85"/>
          <p:cNvSpPr/>
          <p:nvPr/>
        </p:nvSpPr>
        <p:spPr>
          <a:xfrm>
            <a:off x="3381696" y="8308291"/>
            <a:ext cx="512604" cy="3810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86" name="Group 86"/>
          <p:cNvGrpSpPr/>
          <p:nvPr/>
        </p:nvGrpSpPr>
        <p:grpSpPr>
          <a:xfrm>
            <a:off x="3478625" y="8583643"/>
            <a:ext cx="318747" cy="318747"/>
            <a:chOff x="0" y="0"/>
            <a:chExt cx="812800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88" name="TextBox 8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89" name="AutoShape 89"/>
          <p:cNvSpPr/>
          <p:nvPr/>
        </p:nvSpPr>
        <p:spPr>
          <a:xfrm>
            <a:off x="3383290" y="7478533"/>
            <a:ext cx="509417" cy="3810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90" name="Group 90"/>
          <p:cNvGrpSpPr/>
          <p:nvPr/>
        </p:nvGrpSpPr>
        <p:grpSpPr>
          <a:xfrm>
            <a:off x="14453917" y="6924128"/>
            <a:ext cx="318747" cy="318747"/>
            <a:chOff x="0" y="0"/>
            <a:chExt cx="812800" cy="8128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92" name="TextBox 9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4453917" y="7752292"/>
            <a:ext cx="318747" cy="318747"/>
            <a:chOff x="0" y="0"/>
            <a:chExt cx="812800" cy="81280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95" name="TextBox 9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6" name="AutoShape 96"/>
          <p:cNvSpPr/>
          <p:nvPr/>
        </p:nvSpPr>
        <p:spPr>
          <a:xfrm>
            <a:off x="14358582" y="7478533"/>
            <a:ext cx="509417" cy="3810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97" name="Group 97"/>
          <p:cNvGrpSpPr/>
          <p:nvPr/>
        </p:nvGrpSpPr>
        <p:grpSpPr>
          <a:xfrm>
            <a:off x="14453917" y="1367018"/>
            <a:ext cx="318747" cy="318747"/>
            <a:chOff x="0" y="0"/>
            <a:chExt cx="812800" cy="81280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99" name="TextBox 9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00" name="AutoShape 100"/>
          <p:cNvSpPr/>
          <p:nvPr/>
        </p:nvSpPr>
        <p:spPr>
          <a:xfrm>
            <a:off x="14356115" y="1923890"/>
            <a:ext cx="514350" cy="3810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01" name="Group 101"/>
          <p:cNvGrpSpPr/>
          <p:nvPr/>
        </p:nvGrpSpPr>
        <p:grpSpPr>
          <a:xfrm>
            <a:off x="14453917" y="2200115"/>
            <a:ext cx="318747" cy="318747"/>
            <a:chOff x="0" y="0"/>
            <a:chExt cx="812800" cy="81280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03" name="TextBox 10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4453917" y="3028279"/>
            <a:ext cx="318747" cy="318747"/>
            <a:chOff x="0" y="0"/>
            <a:chExt cx="812800" cy="8128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06" name="TextBox 10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07" name="AutoShape 107"/>
          <p:cNvSpPr/>
          <p:nvPr/>
        </p:nvSpPr>
        <p:spPr>
          <a:xfrm>
            <a:off x="14356988" y="3584278"/>
            <a:ext cx="512604" cy="3810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08" name="Group 108"/>
          <p:cNvGrpSpPr/>
          <p:nvPr/>
        </p:nvGrpSpPr>
        <p:grpSpPr>
          <a:xfrm>
            <a:off x="14453917" y="3866566"/>
            <a:ext cx="318747" cy="318747"/>
            <a:chOff x="0" y="0"/>
            <a:chExt cx="812800" cy="8128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10" name="TextBox 1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111" name="AutoShape 111"/>
          <p:cNvSpPr/>
          <p:nvPr/>
        </p:nvSpPr>
        <p:spPr>
          <a:xfrm>
            <a:off x="14358582" y="2754520"/>
            <a:ext cx="509417" cy="38100"/>
          </a:xfrm>
          <a:prstGeom prst="line">
            <a:avLst/>
          </a:prstGeom>
          <a:ln w="38100" cap="rnd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12" name="TextBox 112"/>
          <p:cNvSpPr txBox="1"/>
          <p:nvPr/>
        </p:nvSpPr>
        <p:spPr>
          <a:xfrm>
            <a:off x="7997791" y="3810"/>
            <a:ext cx="1999893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600" b="1" u="sng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TEAM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5355744" y="5354112"/>
            <a:ext cx="7459349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(CEO : Nithin T M)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0255" y="2522440"/>
            <a:ext cx="9608249" cy="6248660"/>
            <a:chOff x="0" y="0"/>
            <a:chExt cx="3108360" cy="20215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08360" cy="2021501"/>
            </a:xfrm>
            <a:custGeom>
              <a:avLst/>
              <a:gdLst/>
              <a:ahLst/>
              <a:cxnLst/>
              <a:rect l="l" t="t" r="r" b="b"/>
              <a:pathLst>
                <a:path w="3108360" h="2021501">
                  <a:moveTo>
                    <a:pt x="41094" y="0"/>
                  </a:moveTo>
                  <a:lnTo>
                    <a:pt x="3067267" y="0"/>
                  </a:lnTo>
                  <a:cubicBezTo>
                    <a:pt x="3078165" y="0"/>
                    <a:pt x="3088618" y="4329"/>
                    <a:pt x="3096324" y="12036"/>
                  </a:cubicBezTo>
                  <a:cubicBezTo>
                    <a:pt x="3104031" y="19743"/>
                    <a:pt x="3108360" y="30195"/>
                    <a:pt x="3108360" y="41094"/>
                  </a:cubicBezTo>
                  <a:lnTo>
                    <a:pt x="3108360" y="1980408"/>
                  </a:lnTo>
                  <a:cubicBezTo>
                    <a:pt x="3108360" y="2003103"/>
                    <a:pt x="3089962" y="2021501"/>
                    <a:pt x="3067267" y="2021501"/>
                  </a:cubicBezTo>
                  <a:lnTo>
                    <a:pt x="41094" y="2021501"/>
                  </a:lnTo>
                  <a:cubicBezTo>
                    <a:pt x="30195" y="2021501"/>
                    <a:pt x="19743" y="2017172"/>
                    <a:pt x="12036" y="2009465"/>
                  </a:cubicBezTo>
                  <a:cubicBezTo>
                    <a:pt x="4329" y="2001759"/>
                    <a:pt x="0" y="1991306"/>
                    <a:pt x="0" y="1980408"/>
                  </a:cubicBezTo>
                  <a:lnTo>
                    <a:pt x="0" y="41094"/>
                  </a:lnTo>
                  <a:cubicBezTo>
                    <a:pt x="0" y="30195"/>
                    <a:pt x="4329" y="19743"/>
                    <a:pt x="12036" y="12036"/>
                  </a:cubicBezTo>
                  <a:cubicBezTo>
                    <a:pt x="19743" y="4329"/>
                    <a:pt x="30195" y="0"/>
                    <a:pt x="4109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108360" cy="207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80680" y="2895076"/>
            <a:ext cx="7283114" cy="5503388"/>
            <a:chOff x="0" y="0"/>
            <a:chExt cx="15163800" cy="114583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63800" cy="11458323"/>
            </a:xfrm>
            <a:custGeom>
              <a:avLst/>
              <a:gdLst/>
              <a:ahLst/>
              <a:cxnLst/>
              <a:rect l="l" t="t" r="r" b="b"/>
              <a:pathLst>
                <a:path w="15163800" h="11458323">
                  <a:moveTo>
                    <a:pt x="15163800" y="274780"/>
                  </a:moveTo>
                  <a:lnTo>
                    <a:pt x="15163800" y="11183544"/>
                  </a:lnTo>
                  <a:cubicBezTo>
                    <a:pt x="15163800" y="11335359"/>
                    <a:pt x="15050136" y="11458323"/>
                    <a:pt x="14909800" y="11458323"/>
                  </a:cubicBezTo>
                  <a:lnTo>
                    <a:pt x="254000" y="11458323"/>
                  </a:lnTo>
                  <a:cubicBezTo>
                    <a:pt x="113665" y="11458323"/>
                    <a:pt x="0" y="11335359"/>
                    <a:pt x="0" y="11183544"/>
                  </a:cubicBezTo>
                  <a:lnTo>
                    <a:pt x="0" y="274780"/>
                  </a:lnTo>
                  <a:cubicBezTo>
                    <a:pt x="0" y="122964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22964"/>
                    <a:pt x="15163800" y="274780"/>
                  </a:cubicBezTo>
                  <a:close/>
                </a:path>
              </a:pathLst>
            </a:custGeom>
            <a:blipFill>
              <a:blip r:embed="rId3"/>
              <a:stretch>
                <a:fillRect t="-1150" b="-1150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700589" y="386816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5501" y="2944506"/>
            <a:ext cx="8677757" cy="505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4"/>
              </a:lnSpc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LABS - Trends &amp; Challenges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Trends:</a:t>
            </a:r>
          </a:p>
          <a:p>
            <a:pPr marL="1244497" lvl="2" indent="-414832" algn="l">
              <a:lnSpc>
                <a:spcPts val="4034"/>
              </a:lnSpc>
              <a:buFont typeface="Arial"/>
              <a:buChar char="⚬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Rise in concentrated detergent formats</a:t>
            </a:r>
          </a:p>
          <a:p>
            <a:pPr marL="1244497" lvl="2" indent="-414832" algn="l">
              <a:lnSpc>
                <a:spcPts val="4034"/>
              </a:lnSpc>
              <a:buFont typeface="Arial"/>
              <a:buChar char="⚬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Move toward environmentally friendly LABS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Challenges:</a:t>
            </a:r>
          </a:p>
          <a:p>
            <a:pPr marL="1244497" lvl="2" indent="-414832" algn="l">
              <a:lnSpc>
                <a:spcPts val="4034"/>
              </a:lnSpc>
              <a:buFont typeface="Arial"/>
              <a:buChar char="⚬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Price volatility (LAB/raw materials dependence )</a:t>
            </a:r>
          </a:p>
          <a:p>
            <a:pPr marL="1244497" lvl="2" indent="-414832" algn="l">
              <a:lnSpc>
                <a:spcPts val="4034"/>
              </a:lnSpc>
              <a:buFont typeface="Arial"/>
              <a:buChar char="⚬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Regulatory pressure on water safety</a:t>
            </a:r>
          </a:p>
          <a:p>
            <a:pPr algn="l">
              <a:lnSpc>
                <a:spcPts val="4034"/>
              </a:lnSpc>
            </a:pPr>
            <a:endParaRPr lang="en-US" sz="2882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82257" y="2374010"/>
            <a:ext cx="9608249" cy="3554786"/>
            <a:chOff x="0" y="0"/>
            <a:chExt cx="3108360" cy="11500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08360" cy="1150007"/>
            </a:xfrm>
            <a:custGeom>
              <a:avLst/>
              <a:gdLst/>
              <a:ahLst/>
              <a:cxnLst/>
              <a:rect l="l" t="t" r="r" b="b"/>
              <a:pathLst>
                <a:path w="3108360" h="1150007">
                  <a:moveTo>
                    <a:pt x="41094" y="0"/>
                  </a:moveTo>
                  <a:lnTo>
                    <a:pt x="3067267" y="0"/>
                  </a:lnTo>
                  <a:cubicBezTo>
                    <a:pt x="3078165" y="0"/>
                    <a:pt x="3088618" y="4329"/>
                    <a:pt x="3096324" y="12036"/>
                  </a:cubicBezTo>
                  <a:cubicBezTo>
                    <a:pt x="3104031" y="19743"/>
                    <a:pt x="3108360" y="30195"/>
                    <a:pt x="3108360" y="41094"/>
                  </a:cubicBezTo>
                  <a:lnTo>
                    <a:pt x="3108360" y="1108914"/>
                  </a:lnTo>
                  <a:cubicBezTo>
                    <a:pt x="3108360" y="1131609"/>
                    <a:pt x="3089962" y="1150007"/>
                    <a:pt x="3067267" y="1150007"/>
                  </a:cubicBezTo>
                  <a:lnTo>
                    <a:pt x="41094" y="1150007"/>
                  </a:lnTo>
                  <a:cubicBezTo>
                    <a:pt x="30195" y="1150007"/>
                    <a:pt x="19743" y="1145678"/>
                    <a:pt x="12036" y="1137971"/>
                  </a:cubicBezTo>
                  <a:cubicBezTo>
                    <a:pt x="4329" y="1130265"/>
                    <a:pt x="0" y="1119812"/>
                    <a:pt x="0" y="1108914"/>
                  </a:cubicBezTo>
                  <a:lnTo>
                    <a:pt x="0" y="41094"/>
                  </a:lnTo>
                  <a:cubicBezTo>
                    <a:pt x="0" y="30195"/>
                    <a:pt x="4329" y="19743"/>
                    <a:pt x="12036" y="12036"/>
                  </a:cubicBezTo>
                  <a:cubicBezTo>
                    <a:pt x="19743" y="4329"/>
                    <a:pt x="30195" y="0"/>
                    <a:pt x="4109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108360" cy="1207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00589" y="386816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02006" y="3083106"/>
            <a:ext cx="5681056" cy="202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Sarthak Singh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Bipin Kumar Jaiswal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Nonit Gupta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Peeyush Sahu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701343"/>
            <a:ext cx="9313859" cy="6556957"/>
          </a:xfrm>
          <a:custGeom>
            <a:avLst/>
            <a:gdLst/>
            <a:ahLst/>
            <a:cxnLst/>
            <a:rect l="l" t="t" r="r" b="b"/>
            <a:pathLst>
              <a:path w="9313859" h="6556957">
                <a:moveTo>
                  <a:pt x="0" y="0"/>
                </a:moveTo>
                <a:lnTo>
                  <a:pt x="9313859" y="0"/>
                </a:lnTo>
                <a:lnTo>
                  <a:pt x="9313859" y="6556957"/>
                </a:lnTo>
                <a:lnTo>
                  <a:pt x="0" y="6556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00230" y="2801342"/>
            <a:ext cx="4775665" cy="6356958"/>
          </a:xfrm>
          <a:custGeom>
            <a:avLst/>
            <a:gdLst/>
            <a:ahLst/>
            <a:cxnLst/>
            <a:rect l="l" t="t" r="r" b="b"/>
            <a:pathLst>
              <a:path w="4775665" h="6356958">
                <a:moveTo>
                  <a:pt x="0" y="0"/>
                </a:moveTo>
                <a:lnTo>
                  <a:pt x="4775664" y="0"/>
                </a:lnTo>
                <a:lnTo>
                  <a:pt x="4775664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00589" y="386816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663041"/>
            <a:ext cx="5185728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 FlowSheet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85616" y="1784375"/>
            <a:ext cx="10739864" cy="3642068"/>
          </a:xfrm>
          <a:custGeom>
            <a:avLst/>
            <a:gdLst/>
            <a:ahLst/>
            <a:cxnLst/>
            <a:rect l="l" t="t" r="r" b="b"/>
            <a:pathLst>
              <a:path w="10739864" h="3642068">
                <a:moveTo>
                  <a:pt x="0" y="0"/>
                </a:moveTo>
                <a:lnTo>
                  <a:pt x="10739864" y="0"/>
                </a:lnTo>
                <a:lnTo>
                  <a:pt x="10739864" y="3642067"/>
                </a:lnTo>
                <a:lnTo>
                  <a:pt x="0" y="3642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36080" y="5721717"/>
            <a:ext cx="10736231" cy="3985805"/>
          </a:xfrm>
          <a:custGeom>
            <a:avLst/>
            <a:gdLst/>
            <a:ahLst/>
            <a:cxnLst/>
            <a:rect l="l" t="t" r="r" b="b"/>
            <a:pathLst>
              <a:path w="10736231" h="3985805">
                <a:moveTo>
                  <a:pt x="0" y="0"/>
                </a:moveTo>
                <a:lnTo>
                  <a:pt x="10736231" y="0"/>
                </a:lnTo>
                <a:lnTo>
                  <a:pt x="10736231" y="3985805"/>
                </a:lnTo>
                <a:lnTo>
                  <a:pt x="0" y="3985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00589" y="386816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5390" y="1489609"/>
            <a:ext cx="10610783" cy="4198256"/>
          </a:xfrm>
          <a:custGeom>
            <a:avLst/>
            <a:gdLst/>
            <a:ahLst/>
            <a:cxnLst/>
            <a:rect l="l" t="t" r="r" b="b"/>
            <a:pathLst>
              <a:path w="10610783" h="4198256">
                <a:moveTo>
                  <a:pt x="0" y="0"/>
                </a:moveTo>
                <a:lnTo>
                  <a:pt x="10610783" y="0"/>
                </a:lnTo>
                <a:lnTo>
                  <a:pt x="10610783" y="4198256"/>
                </a:lnTo>
                <a:lnTo>
                  <a:pt x="0" y="4198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91172" y="5528187"/>
            <a:ext cx="10765210" cy="4215394"/>
          </a:xfrm>
          <a:custGeom>
            <a:avLst/>
            <a:gdLst/>
            <a:ahLst/>
            <a:cxnLst/>
            <a:rect l="l" t="t" r="r" b="b"/>
            <a:pathLst>
              <a:path w="10765210" h="4215394">
                <a:moveTo>
                  <a:pt x="0" y="0"/>
                </a:moveTo>
                <a:lnTo>
                  <a:pt x="10765210" y="0"/>
                </a:lnTo>
                <a:lnTo>
                  <a:pt x="10765210" y="4215394"/>
                </a:lnTo>
                <a:lnTo>
                  <a:pt x="0" y="4215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00589" y="386816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270410"/>
            <a:ext cx="9826451" cy="2873090"/>
          </a:xfrm>
          <a:custGeom>
            <a:avLst/>
            <a:gdLst/>
            <a:ahLst/>
            <a:cxnLst/>
            <a:rect l="l" t="t" r="r" b="b"/>
            <a:pathLst>
              <a:path w="9826451" h="2873090">
                <a:moveTo>
                  <a:pt x="0" y="0"/>
                </a:moveTo>
                <a:lnTo>
                  <a:pt x="9826451" y="0"/>
                </a:lnTo>
                <a:lnTo>
                  <a:pt x="9826451" y="2873090"/>
                </a:lnTo>
                <a:lnTo>
                  <a:pt x="0" y="2873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68729" y="5448963"/>
            <a:ext cx="10903621" cy="4569900"/>
          </a:xfrm>
          <a:custGeom>
            <a:avLst/>
            <a:gdLst/>
            <a:ahLst/>
            <a:cxnLst/>
            <a:rect l="l" t="t" r="r" b="b"/>
            <a:pathLst>
              <a:path w="10903621" h="4569900">
                <a:moveTo>
                  <a:pt x="0" y="0"/>
                </a:moveTo>
                <a:lnTo>
                  <a:pt x="10903621" y="0"/>
                </a:lnTo>
                <a:lnTo>
                  <a:pt x="10903621" y="4569900"/>
                </a:lnTo>
                <a:lnTo>
                  <a:pt x="0" y="456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00589" y="386816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375309"/>
            <a:ext cx="6048375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Energy Requirements: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6023" y="2801342"/>
            <a:ext cx="8987246" cy="5701842"/>
          </a:xfrm>
          <a:custGeom>
            <a:avLst/>
            <a:gdLst/>
            <a:ahLst/>
            <a:cxnLst/>
            <a:rect l="l" t="t" r="r" b="b"/>
            <a:pathLst>
              <a:path w="8987246" h="5701842">
                <a:moveTo>
                  <a:pt x="0" y="0"/>
                </a:moveTo>
                <a:lnTo>
                  <a:pt x="8987247" y="0"/>
                </a:lnTo>
                <a:lnTo>
                  <a:pt x="8987247" y="5701843"/>
                </a:lnTo>
                <a:lnTo>
                  <a:pt x="0" y="570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01630" y="2801342"/>
            <a:ext cx="8590346" cy="5701842"/>
          </a:xfrm>
          <a:custGeom>
            <a:avLst/>
            <a:gdLst/>
            <a:ahLst/>
            <a:cxnLst/>
            <a:rect l="l" t="t" r="r" b="b"/>
            <a:pathLst>
              <a:path w="8590346" h="5701842">
                <a:moveTo>
                  <a:pt x="0" y="0"/>
                </a:moveTo>
                <a:lnTo>
                  <a:pt x="8590347" y="0"/>
                </a:lnTo>
                <a:lnTo>
                  <a:pt x="8590347" y="5701843"/>
                </a:lnTo>
                <a:lnTo>
                  <a:pt x="0" y="5701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00589" y="386816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8999" y="1508523"/>
            <a:ext cx="5185728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 FlowSheet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7144" y="785910"/>
            <a:ext cx="10213615" cy="4541532"/>
          </a:xfrm>
          <a:custGeom>
            <a:avLst/>
            <a:gdLst/>
            <a:ahLst/>
            <a:cxnLst/>
            <a:rect l="l" t="t" r="r" b="b"/>
            <a:pathLst>
              <a:path w="10213615" h="4541532">
                <a:moveTo>
                  <a:pt x="0" y="0"/>
                </a:moveTo>
                <a:lnTo>
                  <a:pt x="10213615" y="0"/>
                </a:lnTo>
                <a:lnTo>
                  <a:pt x="10213615" y="4541532"/>
                </a:lnTo>
                <a:lnTo>
                  <a:pt x="0" y="4541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75" b="-465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63960" y="5365542"/>
            <a:ext cx="10448679" cy="4428775"/>
          </a:xfrm>
          <a:custGeom>
            <a:avLst/>
            <a:gdLst/>
            <a:ahLst/>
            <a:cxnLst/>
            <a:rect l="l" t="t" r="r" b="b"/>
            <a:pathLst>
              <a:path w="10448679" h="4428775">
                <a:moveTo>
                  <a:pt x="0" y="0"/>
                </a:moveTo>
                <a:lnTo>
                  <a:pt x="10448679" y="0"/>
                </a:lnTo>
                <a:lnTo>
                  <a:pt x="10448679" y="4428775"/>
                </a:lnTo>
                <a:lnTo>
                  <a:pt x="0" y="4428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37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206525" y="-269258"/>
            <a:ext cx="1874951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484" y="886501"/>
            <a:ext cx="10907109" cy="4724812"/>
          </a:xfrm>
          <a:custGeom>
            <a:avLst/>
            <a:gdLst/>
            <a:ahLst/>
            <a:cxnLst/>
            <a:rect l="l" t="t" r="r" b="b"/>
            <a:pathLst>
              <a:path w="10907109" h="4724812">
                <a:moveTo>
                  <a:pt x="0" y="0"/>
                </a:moveTo>
                <a:lnTo>
                  <a:pt x="10907109" y="0"/>
                </a:lnTo>
                <a:lnTo>
                  <a:pt x="10907109" y="4724812"/>
                </a:lnTo>
                <a:lnTo>
                  <a:pt x="0" y="4724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50219" y="5436652"/>
            <a:ext cx="9537781" cy="4536457"/>
          </a:xfrm>
          <a:custGeom>
            <a:avLst/>
            <a:gdLst/>
            <a:ahLst/>
            <a:cxnLst/>
            <a:rect l="l" t="t" r="r" b="b"/>
            <a:pathLst>
              <a:path w="9537781" h="4536457">
                <a:moveTo>
                  <a:pt x="0" y="0"/>
                </a:moveTo>
                <a:lnTo>
                  <a:pt x="9537781" y="0"/>
                </a:lnTo>
                <a:lnTo>
                  <a:pt x="9537781" y="4536457"/>
                </a:lnTo>
                <a:lnTo>
                  <a:pt x="0" y="453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147" y="-216292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29274" y="1189398"/>
            <a:ext cx="10779623" cy="5214329"/>
          </a:xfrm>
          <a:custGeom>
            <a:avLst/>
            <a:gdLst/>
            <a:ahLst/>
            <a:cxnLst/>
            <a:rect l="l" t="t" r="r" b="b"/>
            <a:pathLst>
              <a:path w="10779623" h="5214329">
                <a:moveTo>
                  <a:pt x="0" y="0"/>
                </a:moveTo>
                <a:lnTo>
                  <a:pt x="10779623" y="0"/>
                </a:lnTo>
                <a:lnTo>
                  <a:pt x="10779623" y="5214330"/>
                </a:lnTo>
                <a:lnTo>
                  <a:pt x="0" y="521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97841" y="6873566"/>
            <a:ext cx="10516121" cy="3022927"/>
          </a:xfrm>
          <a:custGeom>
            <a:avLst/>
            <a:gdLst/>
            <a:ahLst/>
            <a:cxnLst/>
            <a:rect l="l" t="t" r="r" b="b"/>
            <a:pathLst>
              <a:path w="10516121" h="3022927">
                <a:moveTo>
                  <a:pt x="0" y="0"/>
                </a:moveTo>
                <a:lnTo>
                  <a:pt x="10516121" y="0"/>
                </a:lnTo>
                <a:lnTo>
                  <a:pt x="10516121" y="3022927"/>
                </a:lnTo>
                <a:lnTo>
                  <a:pt x="0" y="3022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04200" y="86605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7310732"/>
            <a:ext cx="4548076" cy="149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Energy requirements: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34679" y="1442420"/>
            <a:ext cx="15018641" cy="7402160"/>
            <a:chOff x="0" y="0"/>
            <a:chExt cx="3955527" cy="19495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55527" cy="1949540"/>
            </a:xfrm>
            <a:custGeom>
              <a:avLst/>
              <a:gdLst/>
              <a:ahLst/>
              <a:cxnLst/>
              <a:rect l="l" t="t" r="r" b="b"/>
              <a:pathLst>
                <a:path w="3955527" h="1949540">
                  <a:moveTo>
                    <a:pt x="26290" y="0"/>
                  </a:moveTo>
                  <a:lnTo>
                    <a:pt x="3929237" y="0"/>
                  </a:lnTo>
                  <a:cubicBezTo>
                    <a:pt x="3943757" y="0"/>
                    <a:pt x="3955527" y="11770"/>
                    <a:pt x="3955527" y="26290"/>
                  </a:cubicBezTo>
                  <a:lnTo>
                    <a:pt x="3955527" y="1923250"/>
                  </a:lnTo>
                  <a:cubicBezTo>
                    <a:pt x="3955527" y="1937770"/>
                    <a:pt x="3943757" y="1949540"/>
                    <a:pt x="3929237" y="1949540"/>
                  </a:cubicBezTo>
                  <a:lnTo>
                    <a:pt x="26290" y="1949540"/>
                  </a:lnTo>
                  <a:cubicBezTo>
                    <a:pt x="11770" y="1949540"/>
                    <a:pt x="0" y="1937770"/>
                    <a:pt x="0" y="1923250"/>
                  </a:cubicBezTo>
                  <a:lnTo>
                    <a:pt x="0" y="26290"/>
                  </a:lnTo>
                  <a:cubicBezTo>
                    <a:pt x="0" y="11770"/>
                    <a:pt x="11770" y="0"/>
                    <a:pt x="26290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955527" cy="2006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78447" y="4972050"/>
            <a:ext cx="8146056" cy="113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67"/>
              </a:lnSpc>
            </a:pPr>
            <a:r>
              <a:rPr lang="en-US" sz="6333" b="1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87419" y="5520260"/>
            <a:ext cx="10713163" cy="238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6"/>
              </a:lnSpc>
            </a:pPr>
            <a:endParaRPr/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To deliver high-quality, data-driven chemical analysis that empowers industries with safe, efficient, and sustainable solutions.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78447" y="1370836"/>
            <a:ext cx="8146056" cy="129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7"/>
              </a:lnSpc>
            </a:pPr>
            <a:r>
              <a:rPr lang="en-US" sz="7133" b="1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VISION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87419" y="2561237"/>
            <a:ext cx="10713163" cy="238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6"/>
              </a:lnSpc>
            </a:pPr>
            <a:r>
              <a:rPr lang="en-US" sz="3361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To become a leading innovator in chemical evaluation and industrial research, driving the future of sustainable process design and chemical intelligence.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4889" y="2414516"/>
            <a:ext cx="9549204" cy="7329934"/>
          </a:xfrm>
          <a:custGeom>
            <a:avLst/>
            <a:gdLst/>
            <a:ahLst/>
            <a:cxnLst/>
            <a:rect l="l" t="t" r="r" b="b"/>
            <a:pathLst>
              <a:path w="9549204" h="7329934">
                <a:moveTo>
                  <a:pt x="0" y="0"/>
                </a:moveTo>
                <a:lnTo>
                  <a:pt x="9549204" y="0"/>
                </a:lnTo>
                <a:lnTo>
                  <a:pt x="9549204" y="7329934"/>
                </a:lnTo>
                <a:lnTo>
                  <a:pt x="0" y="7329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04200" y="86605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22007" y="1324755"/>
            <a:ext cx="6734969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Capital Cost Estimation :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40745" y="2374010"/>
            <a:ext cx="7906076" cy="2444673"/>
            <a:chOff x="0" y="0"/>
            <a:chExt cx="2557691" cy="7908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57691" cy="790875"/>
            </a:xfrm>
            <a:custGeom>
              <a:avLst/>
              <a:gdLst/>
              <a:ahLst/>
              <a:cxnLst/>
              <a:rect l="l" t="t" r="r" b="b"/>
              <a:pathLst>
                <a:path w="2557691" h="790875">
                  <a:moveTo>
                    <a:pt x="49941" y="0"/>
                  </a:moveTo>
                  <a:lnTo>
                    <a:pt x="2507750" y="0"/>
                  </a:lnTo>
                  <a:cubicBezTo>
                    <a:pt x="2535332" y="0"/>
                    <a:pt x="2557691" y="22359"/>
                    <a:pt x="2557691" y="49941"/>
                  </a:cubicBezTo>
                  <a:lnTo>
                    <a:pt x="2557691" y="740934"/>
                  </a:lnTo>
                  <a:cubicBezTo>
                    <a:pt x="2557691" y="768516"/>
                    <a:pt x="2535332" y="790875"/>
                    <a:pt x="2507750" y="790875"/>
                  </a:cubicBezTo>
                  <a:lnTo>
                    <a:pt x="49941" y="790875"/>
                  </a:lnTo>
                  <a:cubicBezTo>
                    <a:pt x="36696" y="790875"/>
                    <a:pt x="23993" y="785614"/>
                    <a:pt x="14627" y="776248"/>
                  </a:cubicBezTo>
                  <a:cubicBezTo>
                    <a:pt x="5262" y="766882"/>
                    <a:pt x="0" y="754179"/>
                    <a:pt x="0" y="740934"/>
                  </a:cubicBezTo>
                  <a:lnTo>
                    <a:pt x="0" y="49941"/>
                  </a:lnTo>
                  <a:cubicBezTo>
                    <a:pt x="0" y="36696"/>
                    <a:pt x="5262" y="23993"/>
                    <a:pt x="14627" y="14627"/>
                  </a:cubicBezTo>
                  <a:cubicBezTo>
                    <a:pt x="23993" y="5262"/>
                    <a:pt x="36696" y="0"/>
                    <a:pt x="49941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557691" cy="84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00589" y="386816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EHS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04897" y="3042399"/>
            <a:ext cx="8677757" cy="10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Arnav Harshit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Om Jee Singh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6683" y="1593560"/>
            <a:ext cx="1463534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LABS WAS CHOSEN OVER OTHER CHEMICALS 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89551" y="2871858"/>
            <a:ext cx="16943311" cy="6414168"/>
            <a:chOff x="0" y="0"/>
            <a:chExt cx="5481323" cy="2075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81323" cy="2075045"/>
            </a:xfrm>
            <a:custGeom>
              <a:avLst/>
              <a:gdLst/>
              <a:ahLst/>
              <a:cxnLst/>
              <a:rect l="l" t="t" r="r" b="b"/>
              <a:pathLst>
                <a:path w="5481323" h="2075045">
                  <a:moveTo>
                    <a:pt x="23303" y="0"/>
                  </a:moveTo>
                  <a:lnTo>
                    <a:pt x="5458019" y="0"/>
                  </a:lnTo>
                  <a:cubicBezTo>
                    <a:pt x="5464200" y="0"/>
                    <a:pt x="5470127" y="2455"/>
                    <a:pt x="5474497" y="6825"/>
                  </a:cubicBezTo>
                  <a:cubicBezTo>
                    <a:pt x="5478868" y="11196"/>
                    <a:pt x="5481323" y="17123"/>
                    <a:pt x="5481323" y="23303"/>
                  </a:cubicBezTo>
                  <a:lnTo>
                    <a:pt x="5481323" y="2051741"/>
                  </a:lnTo>
                  <a:cubicBezTo>
                    <a:pt x="5481323" y="2057922"/>
                    <a:pt x="5478868" y="2063849"/>
                    <a:pt x="5474497" y="2068219"/>
                  </a:cubicBezTo>
                  <a:cubicBezTo>
                    <a:pt x="5470127" y="2072590"/>
                    <a:pt x="5464200" y="2075045"/>
                    <a:pt x="5458019" y="2075045"/>
                  </a:cubicBezTo>
                  <a:lnTo>
                    <a:pt x="23303" y="2075045"/>
                  </a:lnTo>
                  <a:cubicBezTo>
                    <a:pt x="17123" y="2075045"/>
                    <a:pt x="11196" y="2072590"/>
                    <a:pt x="6825" y="2068219"/>
                  </a:cubicBezTo>
                  <a:cubicBezTo>
                    <a:pt x="2455" y="2063849"/>
                    <a:pt x="0" y="2057922"/>
                    <a:pt x="0" y="2051741"/>
                  </a:cubicBezTo>
                  <a:lnTo>
                    <a:pt x="0" y="23303"/>
                  </a:lnTo>
                  <a:cubicBezTo>
                    <a:pt x="0" y="17123"/>
                    <a:pt x="2455" y="11196"/>
                    <a:pt x="6825" y="6825"/>
                  </a:cubicBezTo>
                  <a:cubicBezTo>
                    <a:pt x="11196" y="2455"/>
                    <a:pt x="17123" y="0"/>
                    <a:pt x="2330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481323" cy="2132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13905" y="3169984"/>
            <a:ext cx="15154239" cy="592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 u="sng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Widely Used Surfactant:</a:t>
            </a: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LABS is the most common anionic surfactant globally, essential in both household and industrial detergents.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 u="sng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Environmental Compatibility:</a:t>
            </a: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Biodegradable and eco-friendlier than older surfactants like alkylphenol ethoxylates.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 u="sng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Versatile Application</a:t>
            </a: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: </a:t>
            </a: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Effective in both hard and soft water, making it suitable for a broad market.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 u="sng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Established Industrial Process:</a:t>
            </a:r>
            <a:r>
              <a:rPr lang="en-US" sz="3000" u="sng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Well-understood manufacturing with scope for EHS optimization.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 u="sng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Patentability &amp; Market Potential:</a:t>
            </a: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</a:t>
            </a: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Opportunities for innovation in waste minimization, energy optimization, and process safety.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24319" y="44319"/>
            <a:ext cx="1921669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  <a:spcBef>
                <a:spcPct val="0"/>
              </a:spcBef>
            </a:pPr>
            <a:r>
              <a:rPr lang="en-US" sz="6082" b="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8303" y="3301102"/>
            <a:ext cx="8476850" cy="4741598"/>
            <a:chOff x="0" y="0"/>
            <a:chExt cx="2742342" cy="15339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2342" cy="1533952"/>
            </a:xfrm>
            <a:custGeom>
              <a:avLst/>
              <a:gdLst/>
              <a:ahLst/>
              <a:cxnLst/>
              <a:rect l="l" t="t" r="r" b="b"/>
              <a:pathLst>
                <a:path w="2742342" h="1533952">
                  <a:moveTo>
                    <a:pt x="46578" y="0"/>
                  </a:moveTo>
                  <a:lnTo>
                    <a:pt x="2695764" y="0"/>
                  </a:lnTo>
                  <a:cubicBezTo>
                    <a:pt x="2721488" y="0"/>
                    <a:pt x="2742342" y="20854"/>
                    <a:pt x="2742342" y="46578"/>
                  </a:cubicBezTo>
                  <a:lnTo>
                    <a:pt x="2742342" y="1487374"/>
                  </a:lnTo>
                  <a:cubicBezTo>
                    <a:pt x="2742342" y="1499727"/>
                    <a:pt x="2737435" y="1511575"/>
                    <a:pt x="2728700" y="1520310"/>
                  </a:cubicBezTo>
                  <a:cubicBezTo>
                    <a:pt x="2719964" y="1529045"/>
                    <a:pt x="2708117" y="1533952"/>
                    <a:pt x="2695764" y="1533952"/>
                  </a:cubicBezTo>
                  <a:lnTo>
                    <a:pt x="46578" y="1533952"/>
                  </a:lnTo>
                  <a:cubicBezTo>
                    <a:pt x="34225" y="1533952"/>
                    <a:pt x="22378" y="1529045"/>
                    <a:pt x="13642" y="1520310"/>
                  </a:cubicBezTo>
                  <a:cubicBezTo>
                    <a:pt x="4907" y="1511575"/>
                    <a:pt x="0" y="1499727"/>
                    <a:pt x="0" y="1487374"/>
                  </a:cubicBezTo>
                  <a:lnTo>
                    <a:pt x="0" y="46578"/>
                  </a:lnTo>
                  <a:cubicBezTo>
                    <a:pt x="0" y="34225"/>
                    <a:pt x="4907" y="22378"/>
                    <a:pt x="13642" y="13642"/>
                  </a:cubicBezTo>
                  <a:cubicBezTo>
                    <a:pt x="22378" y="4907"/>
                    <a:pt x="34225" y="0"/>
                    <a:pt x="46578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742342" cy="1591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79814" y="3301102"/>
            <a:ext cx="8185807" cy="5789415"/>
          </a:xfrm>
          <a:custGeom>
            <a:avLst/>
            <a:gdLst/>
            <a:ahLst/>
            <a:cxnLst/>
            <a:rect l="l" t="t" r="r" b="b"/>
            <a:pathLst>
              <a:path w="8185807" h="5789415">
                <a:moveTo>
                  <a:pt x="0" y="0"/>
                </a:moveTo>
                <a:lnTo>
                  <a:pt x="8185807" y="0"/>
                </a:lnTo>
                <a:lnTo>
                  <a:pt x="8185807" y="5789414"/>
                </a:lnTo>
                <a:lnTo>
                  <a:pt x="0" y="5789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7642" y="2394729"/>
            <a:ext cx="8936358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WASTE GENERATION IN LABS PRODUCTION:</a:t>
            </a: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9551" y="3422186"/>
            <a:ext cx="8049517" cy="485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Key Waste Streams per kg of LABS: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Residual H₂SO₄: 0.01–0.02 kg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Unreacted LAB: ~0.01 kg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Wastewater (neutralization, washing): 0.8–1.5 kg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SO₂, SO₃ Emissions: &lt;0.05 kg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VOCs: ~0.01 kg (includes benzene traces)</a:t>
            </a:r>
          </a:p>
          <a:p>
            <a:pPr algn="l">
              <a:lnSpc>
                <a:spcPts val="4200"/>
              </a:lnSpc>
            </a:pPr>
            <a:endParaRPr lang="en-US" sz="3000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24319" y="44319"/>
            <a:ext cx="1921669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  <a:spcBef>
                <a:spcPct val="0"/>
              </a:spcBef>
            </a:pPr>
            <a:r>
              <a:rPr lang="en-US" sz="6082" b="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79814" y="2435369"/>
            <a:ext cx="8233569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Regulatory Limits &amp; Disposal Standards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12429" y="1846190"/>
            <a:ext cx="14635347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WASTE TREATMENT AND ZERO LIQUID DISCHARGE (ZLD):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522533" y="3002645"/>
            <a:ext cx="12325241" cy="5437269"/>
            <a:chOff x="0" y="0"/>
            <a:chExt cx="3987333" cy="17590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87333" cy="1759008"/>
            </a:xfrm>
            <a:custGeom>
              <a:avLst/>
              <a:gdLst/>
              <a:ahLst/>
              <a:cxnLst/>
              <a:rect l="l" t="t" r="r" b="b"/>
              <a:pathLst>
                <a:path w="3987333" h="1759008">
                  <a:moveTo>
                    <a:pt x="32035" y="0"/>
                  </a:moveTo>
                  <a:lnTo>
                    <a:pt x="3955298" y="0"/>
                  </a:lnTo>
                  <a:cubicBezTo>
                    <a:pt x="3963794" y="0"/>
                    <a:pt x="3971943" y="3375"/>
                    <a:pt x="3977951" y="9383"/>
                  </a:cubicBezTo>
                  <a:cubicBezTo>
                    <a:pt x="3983958" y="15391"/>
                    <a:pt x="3987333" y="23539"/>
                    <a:pt x="3987333" y="32035"/>
                  </a:cubicBezTo>
                  <a:lnTo>
                    <a:pt x="3987333" y="1726973"/>
                  </a:lnTo>
                  <a:cubicBezTo>
                    <a:pt x="3987333" y="1744666"/>
                    <a:pt x="3972991" y="1759008"/>
                    <a:pt x="3955298" y="1759008"/>
                  </a:cubicBezTo>
                  <a:lnTo>
                    <a:pt x="32035" y="1759008"/>
                  </a:lnTo>
                  <a:cubicBezTo>
                    <a:pt x="14343" y="1759008"/>
                    <a:pt x="0" y="1744666"/>
                    <a:pt x="0" y="1726973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987333" cy="1816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89455" y="3215828"/>
            <a:ext cx="12371556" cy="537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Acid Recovery:</a:t>
            </a: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H₂SO₄ neutralized with NaOH/Ca(OH)₂ → Na₂SO₄/CaSO₄ reused in cement industry.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Water Treatment: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        &gt; Primary: Filtration, sedimentation.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        &gt;Secondary: Activated sludge process.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        &gt;Tertiary: Reverse osmosis → ZLD achieved.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Air Emission Control: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        &gt;SOx: Scrubbed with lime slurry or NH₃.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        &gt;VOCs: Removed using activated carbon &amp; biofiltration.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24319" y="44319"/>
            <a:ext cx="1921669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  <a:spcBef>
                <a:spcPct val="0"/>
              </a:spcBef>
            </a:pPr>
            <a:r>
              <a:rPr lang="en-US" sz="6082" b="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1781" y="2630666"/>
            <a:ext cx="7142538" cy="6938466"/>
          </a:xfrm>
          <a:custGeom>
            <a:avLst/>
            <a:gdLst/>
            <a:ahLst/>
            <a:cxnLst/>
            <a:rect l="l" t="t" r="r" b="b"/>
            <a:pathLst>
              <a:path w="7142538" h="6938466">
                <a:moveTo>
                  <a:pt x="0" y="0"/>
                </a:moveTo>
                <a:lnTo>
                  <a:pt x="7142538" y="0"/>
                </a:lnTo>
                <a:lnTo>
                  <a:pt x="7142538" y="6938466"/>
                </a:lnTo>
                <a:lnTo>
                  <a:pt x="0" y="6938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46374" y="3703513"/>
            <a:ext cx="9714233" cy="5554787"/>
          </a:xfrm>
          <a:custGeom>
            <a:avLst/>
            <a:gdLst/>
            <a:ahLst/>
            <a:cxnLst/>
            <a:rect l="l" t="t" r="r" b="b"/>
            <a:pathLst>
              <a:path w="9714233" h="5554787">
                <a:moveTo>
                  <a:pt x="0" y="0"/>
                </a:moveTo>
                <a:lnTo>
                  <a:pt x="9714232" y="0"/>
                </a:lnTo>
                <a:lnTo>
                  <a:pt x="9714232" y="5554787"/>
                </a:lnTo>
                <a:lnTo>
                  <a:pt x="0" y="5554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1781" y="1769773"/>
            <a:ext cx="6020871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PROCESSING STEPS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24319" y="44319"/>
            <a:ext cx="1921669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  <a:spcBef>
                <a:spcPct val="0"/>
              </a:spcBef>
            </a:pPr>
            <a:r>
              <a:rPr lang="en-US" sz="6082" b="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46374" y="2646896"/>
            <a:ext cx="763127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Occupational Exposure Limits (OELs)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9551" y="1455070"/>
            <a:ext cx="14635347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HEALTH, SAFETY &amp; RISK MITIGATION 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89551" y="2871858"/>
            <a:ext cx="14205033" cy="6414168"/>
            <a:chOff x="0" y="0"/>
            <a:chExt cx="4595464" cy="2075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95464" cy="2075045"/>
            </a:xfrm>
            <a:custGeom>
              <a:avLst/>
              <a:gdLst/>
              <a:ahLst/>
              <a:cxnLst/>
              <a:rect l="l" t="t" r="r" b="b"/>
              <a:pathLst>
                <a:path w="4595464" h="2075045">
                  <a:moveTo>
                    <a:pt x="27796" y="0"/>
                  </a:moveTo>
                  <a:lnTo>
                    <a:pt x="4567668" y="0"/>
                  </a:lnTo>
                  <a:cubicBezTo>
                    <a:pt x="4575040" y="0"/>
                    <a:pt x="4582110" y="2928"/>
                    <a:pt x="4587323" y="8141"/>
                  </a:cubicBezTo>
                  <a:cubicBezTo>
                    <a:pt x="4592535" y="13354"/>
                    <a:pt x="4595464" y="20424"/>
                    <a:pt x="4595464" y="27796"/>
                  </a:cubicBezTo>
                  <a:lnTo>
                    <a:pt x="4595464" y="2047249"/>
                  </a:lnTo>
                  <a:cubicBezTo>
                    <a:pt x="4595464" y="2062600"/>
                    <a:pt x="4583019" y="2075045"/>
                    <a:pt x="4567668" y="2075045"/>
                  </a:cubicBezTo>
                  <a:lnTo>
                    <a:pt x="27796" y="2075045"/>
                  </a:lnTo>
                  <a:cubicBezTo>
                    <a:pt x="20424" y="2075045"/>
                    <a:pt x="13354" y="2072116"/>
                    <a:pt x="8141" y="2066903"/>
                  </a:cubicBezTo>
                  <a:cubicBezTo>
                    <a:pt x="2928" y="2061691"/>
                    <a:pt x="0" y="2054621"/>
                    <a:pt x="0" y="2047249"/>
                  </a:cubicBezTo>
                  <a:lnTo>
                    <a:pt x="0" y="27796"/>
                  </a:lnTo>
                  <a:cubicBezTo>
                    <a:pt x="0" y="20424"/>
                    <a:pt x="2928" y="13354"/>
                    <a:pt x="8141" y="8141"/>
                  </a:cubicBezTo>
                  <a:cubicBezTo>
                    <a:pt x="13354" y="2928"/>
                    <a:pt x="20424" y="0"/>
                    <a:pt x="2779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595464" cy="2132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169984"/>
            <a:ext cx="12470924" cy="590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OELs &amp; Health Risks: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  &gt;H₂SO₄: Eye/respiratory irritation.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  &gt;LAB &amp; VOCs: Dizziness, long-term exposure issues.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  &gt;Benzene (trace): Carcinogenic.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PPE Requirements: Full-body protection, N95 masks, eye/face shields.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Risk Controls: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  &gt;Spill kits, scrubbers for acidic vapors.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  &gt;Real-time leak detection, automated fire suppression.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  &gt;Emergency protocols for spills and VOC inhalation.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24319" y="44319"/>
            <a:ext cx="1921669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  <a:spcBef>
                <a:spcPct val="0"/>
              </a:spcBef>
            </a:pPr>
            <a:r>
              <a:rPr lang="en-US" sz="6082" b="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7874" y="1440268"/>
            <a:ext cx="14635347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SUSTAINABILITY &amp; RECOMMENDATIONS: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89551" y="2491828"/>
            <a:ext cx="15107924" cy="7445464"/>
            <a:chOff x="0" y="0"/>
            <a:chExt cx="4887558" cy="24086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87558" cy="2408679"/>
            </a:xfrm>
            <a:custGeom>
              <a:avLst/>
              <a:gdLst/>
              <a:ahLst/>
              <a:cxnLst/>
              <a:rect l="l" t="t" r="r" b="b"/>
              <a:pathLst>
                <a:path w="4887558" h="2408679">
                  <a:moveTo>
                    <a:pt x="26134" y="0"/>
                  </a:moveTo>
                  <a:lnTo>
                    <a:pt x="4861423" y="0"/>
                  </a:lnTo>
                  <a:cubicBezTo>
                    <a:pt x="4868355" y="0"/>
                    <a:pt x="4875002" y="2753"/>
                    <a:pt x="4879903" y="7655"/>
                  </a:cubicBezTo>
                  <a:cubicBezTo>
                    <a:pt x="4884805" y="12556"/>
                    <a:pt x="4887558" y="19203"/>
                    <a:pt x="4887558" y="26134"/>
                  </a:cubicBezTo>
                  <a:lnTo>
                    <a:pt x="4887558" y="2382544"/>
                  </a:lnTo>
                  <a:cubicBezTo>
                    <a:pt x="4887558" y="2396978"/>
                    <a:pt x="4875857" y="2408679"/>
                    <a:pt x="4861423" y="2408679"/>
                  </a:cubicBezTo>
                  <a:lnTo>
                    <a:pt x="26134" y="2408679"/>
                  </a:lnTo>
                  <a:cubicBezTo>
                    <a:pt x="11701" y="2408679"/>
                    <a:pt x="0" y="2396978"/>
                    <a:pt x="0" y="2382544"/>
                  </a:cubicBezTo>
                  <a:lnTo>
                    <a:pt x="0" y="26134"/>
                  </a:lnTo>
                  <a:cubicBezTo>
                    <a:pt x="0" y="11701"/>
                    <a:pt x="11701" y="0"/>
                    <a:pt x="2613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887558" cy="2465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01957" y="2438400"/>
            <a:ext cx="13925714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Green Chemistry Integration: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Exploring bio-based LABS alternatives.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Implementing waste heat recovery.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Using renewable energy to cut emissions.</a:t>
            </a:r>
          </a:p>
          <a:p>
            <a:pPr algn="l">
              <a:lnSpc>
                <a:spcPts val="4200"/>
              </a:lnSpc>
            </a:pPr>
            <a:endParaRPr lang="en-US" sz="3000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24319" y="44319"/>
            <a:ext cx="1921669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  <a:spcBef>
                <a:spcPct val="0"/>
              </a:spcBef>
            </a:pPr>
            <a:r>
              <a:rPr lang="en-US" sz="6082" b="1">
                <a:solidFill>
                  <a:srgbClr val="FEFEFE"/>
                </a:solidFill>
                <a:latin typeface="Poppins Bold"/>
                <a:ea typeface="Poppins Bold"/>
                <a:cs typeface="Poppins Bold"/>
                <a:sym typeface="Poppins Bold"/>
              </a:rPr>
              <a:t>LABS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1957" y="5057775"/>
            <a:ext cx="13925714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Process Optimization Suggestions: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Adopt closed-loop water systems.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Improve scrubber efficiency (multi-stage systems).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Strengthen real-time monitoring for safety and compliance.</a:t>
            </a:r>
          </a:p>
          <a:p>
            <a:pPr algn="l">
              <a:lnSpc>
                <a:spcPts val="4200"/>
              </a:lnSpc>
            </a:pPr>
            <a:endParaRPr lang="en-US" sz="3000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1957" y="7573539"/>
            <a:ext cx="13925714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Compliance Focus: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Regular audits.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Employee training for EHS standards.</a:t>
            </a:r>
          </a:p>
          <a:p>
            <a:pPr algn="l">
              <a:lnSpc>
                <a:spcPts val="4200"/>
              </a:lnSpc>
            </a:pPr>
            <a:endParaRPr lang="en-US" sz="3000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08956" y="1948590"/>
            <a:ext cx="14862783" cy="6870323"/>
            <a:chOff x="0" y="0"/>
            <a:chExt cx="4808252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08252" cy="2222615"/>
            </a:xfrm>
            <a:custGeom>
              <a:avLst/>
              <a:gdLst/>
              <a:ahLst/>
              <a:cxnLst/>
              <a:rect l="l" t="t" r="r" b="b"/>
              <a:pathLst>
                <a:path w="4808252" h="2222615">
                  <a:moveTo>
                    <a:pt x="26566" y="0"/>
                  </a:moveTo>
                  <a:lnTo>
                    <a:pt x="4781687" y="0"/>
                  </a:lnTo>
                  <a:cubicBezTo>
                    <a:pt x="4788733" y="0"/>
                    <a:pt x="4795489" y="2799"/>
                    <a:pt x="4800471" y="7781"/>
                  </a:cubicBezTo>
                  <a:cubicBezTo>
                    <a:pt x="4805454" y="12763"/>
                    <a:pt x="4808252" y="19520"/>
                    <a:pt x="4808252" y="26566"/>
                  </a:cubicBezTo>
                  <a:lnTo>
                    <a:pt x="4808252" y="2196049"/>
                  </a:lnTo>
                  <a:cubicBezTo>
                    <a:pt x="4808252" y="2203095"/>
                    <a:pt x="4805454" y="2209852"/>
                    <a:pt x="4800471" y="2214834"/>
                  </a:cubicBezTo>
                  <a:cubicBezTo>
                    <a:pt x="4795489" y="2219816"/>
                    <a:pt x="4788733" y="2222615"/>
                    <a:pt x="4781687" y="2222615"/>
                  </a:cubicBezTo>
                  <a:lnTo>
                    <a:pt x="26566" y="2222615"/>
                  </a:lnTo>
                  <a:cubicBezTo>
                    <a:pt x="19520" y="2222615"/>
                    <a:pt x="12763" y="2219816"/>
                    <a:pt x="7781" y="2214834"/>
                  </a:cubicBezTo>
                  <a:cubicBezTo>
                    <a:pt x="2799" y="2209852"/>
                    <a:pt x="0" y="2203095"/>
                    <a:pt x="0" y="2196049"/>
                  </a:cubicBezTo>
                  <a:lnTo>
                    <a:pt x="0" y="26566"/>
                  </a:lnTo>
                  <a:cubicBezTo>
                    <a:pt x="0" y="19520"/>
                    <a:pt x="2799" y="12763"/>
                    <a:pt x="7781" y="7781"/>
                  </a:cubicBezTo>
                  <a:cubicBezTo>
                    <a:pt x="12763" y="2799"/>
                    <a:pt x="19520" y="0"/>
                    <a:pt x="2656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08252" cy="2279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01157" y="2116234"/>
            <a:ext cx="9085687" cy="110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48575" y="3242915"/>
            <a:ext cx="11390851" cy="5028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LABS is a widely used, biodegradable surfactant with strong industrial relevance and scalability.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The QuantiVEX assessment shows that environmental and health risks can be effectively managed through modern EHS practices.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Sustainable production is achievable via zero liquid discharge, emission control, and green chemistry integration.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Overall, LABS remains a safe, efficient, and eco-friendly choice for detergent applications.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887961"/>
            <a:ext cx="17259300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3" tooltip="https://drive.google.com/drive/folders/1M1Y2FUPDgXaKLRmNC5p3h05mdkfcBPKD?usp=drive_link"/>
              </a:rPr>
              <a:t>https://drive.google.com/drive/folders/1M1Y2FUPDgXaKLRmNC5p3h05mdkfcBPKD?usp=drive_link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70142" y="2067200"/>
            <a:ext cx="5747716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151810" y="2088769"/>
            <a:ext cx="6184137" cy="3569588"/>
            <a:chOff x="0" y="0"/>
            <a:chExt cx="2000627" cy="11547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00627" cy="1154796"/>
            </a:xfrm>
            <a:custGeom>
              <a:avLst/>
              <a:gdLst/>
              <a:ahLst/>
              <a:cxnLst/>
              <a:rect l="l" t="t" r="r" b="b"/>
              <a:pathLst>
                <a:path w="2000627" h="1154796">
                  <a:moveTo>
                    <a:pt x="63847" y="0"/>
                  </a:moveTo>
                  <a:lnTo>
                    <a:pt x="1936781" y="0"/>
                  </a:lnTo>
                  <a:cubicBezTo>
                    <a:pt x="1972042" y="0"/>
                    <a:pt x="2000627" y="28585"/>
                    <a:pt x="2000627" y="63847"/>
                  </a:cubicBezTo>
                  <a:lnTo>
                    <a:pt x="2000627" y="1090949"/>
                  </a:lnTo>
                  <a:cubicBezTo>
                    <a:pt x="2000627" y="1126210"/>
                    <a:pt x="1972042" y="1154796"/>
                    <a:pt x="1936781" y="1154796"/>
                  </a:cubicBezTo>
                  <a:lnTo>
                    <a:pt x="63847" y="1154796"/>
                  </a:lnTo>
                  <a:cubicBezTo>
                    <a:pt x="28585" y="1154796"/>
                    <a:pt x="0" y="1126210"/>
                    <a:pt x="0" y="1090949"/>
                  </a:cubicBezTo>
                  <a:lnTo>
                    <a:pt x="0" y="63847"/>
                  </a:lnTo>
                  <a:cubicBezTo>
                    <a:pt x="0" y="28585"/>
                    <a:pt x="28585" y="0"/>
                    <a:pt x="63847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000627" cy="1211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47701" y="393282"/>
            <a:ext cx="12170582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 &amp; 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5599" y="2406586"/>
            <a:ext cx="6355289" cy="352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3"/>
              </a:lnSpc>
            </a:pPr>
            <a:r>
              <a:rPr lang="en-US" sz="2830" b="1" i="1">
                <a:solidFill>
                  <a:srgbClr val="0A152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R&amp;D Team :</a:t>
            </a:r>
          </a:p>
          <a:p>
            <a:pPr marL="611201" lvl="1" indent="-305600" algn="l">
              <a:lnSpc>
                <a:spcPts val="3963"/>
              </a:lnSpc>
              <a:buFont typeface="Arial"/>
              <a:buChar char="•"/>
            </a:pPr>
            <a:r>
              <a:rPr lang="en-US" sz="283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Pulkit</a:t>
            </a:r>
          </a:p>
          <a:p>
            <a:pPr marL="611201" lvl="1" indent="-305600" algn="l">
              <a:lnSpc>
                <a:spcPts val="3963"/>
              </a:lnSpc>
              <a:buFont typeface="Arial"/>
              <a:buChar char="•"/>
            </a:pPr>
            <a:r>
              <a:rPr lang="en-US" sz="283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Aditya Nitin Patil</a:t>
            </a:r>
          </a:p>
          <a:p>
            <a:pPr marL="611201" lvl="1" indent="-305600" algn="l">
              <a:lnSpc>
                <a:spcPts val="3963"/>
              </a:lnSpc>
              <a:buFont typeface="Arial"/>
              <a:buChar char="•"/>
            </a:pPr>
            <a:r>
              <a:rPr lang="en-US" sz="283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Nithin D H</a:t>
            </a:r>
          </a:p>
          <a:p>
            <a:pPr marL="611201" lvl="1" indent="-305600" algn="l">
              <a:lnSpc>
                <a:spcPts val="3963"/>
              </a:lnSpc>
              <a:buFont typeface="Arial"/>
              <a:buChar char="•"/>
            </a:pPr>
            <a:r>
              <a:rPr lang="en-US" sz="283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Shubham Singh</a:t>
            </a:r>
          </a:p>
          <a:p>
            <a:pPr algn="l">
              <a:lnSpc>
                <a:spcPts val="3963"/>
              </a:lnSpc>
            </a:pPr>
            <a:endParaRPr lang="en-US" sz="283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63"/>
              </a:lnSpc>
            </a:pPr>
            <a:endParaRPr lang="en-US" sz="283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13452" y="3191951"/>
            <a:ext cx="12461096" cy="226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5"/>
              </a:lnSpc>
            </a:pPr>
            <a:r>
              <a:rPr lang="en-US" sz="1468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9433" y="2247369"/>
            <a:ext cx="970007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FAE SYNTHESIS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03661" y="3246554"/>
            <a:ext cx="13752563" cy="6705651"/>
            <a:chOff x="0" y="0"/>
            <a:chExt cx="3622074" cy="1766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2074" cy="1766097"/>
            </a:xfrm>
            <a:custGeom>
              <a:avLst/>
              <a:gdLst/>
              <a:ahLst/>
              <a:cxnLst/>
              <a:rect l="l" t="t" r="r" b="b"/>
              <a:pathLst>
                <a:path w="3622074" h="1766097">
                  <a:moveTo>
                    <a:pt x="28710" y="0"/>
                  </a:moveTo>
                  <a:lnTo>
                    <a:pt x="3593364" y="0"/>
                  </a:lnTo>
                  <a:cubicBezTo>
                    <a:pt x="3609220" y="0"/>
                    <a:pt x="3622074" y="12854"/>
                    <a:pt x="3622074" y="28710"/>
                  </a:cubicBezTo>
                  <a:lnTo>
                    <a:pt x="3622074" y="1737387"/>
                  </a:lnTo>
                  <a:cubicBezTo>
                    <a:pt x="3622074" y="1745002"/>
                    <a:pt x="3619050" y="1752304"/>
                    <a:pt x="3613665" y="1757688"/>
                  </a:cubicBezTo>
                  <a:cubicBezTo>
                    <a:pt x="3608281" y="1763073"/>
                    <a:pt x="3600979" y="1766097"/>
                    <a:pt x="3593364" y="1766097"/>
                  </a:cubicBezTo>
                  <a:lnTo>
                    <a:pt x="28710" y="1766097"/>
                  </a:lnTo>
                  <a:cubicBezTo>
                    <a:pt x="21096" y="1766097"/>
                    <a:pt x="13793" y="1763073"/>
                    <a:pt x="8409" y="1757688"/>
                  </a:cubicBezTo>
                  <a:cubicBezTo>
                    <a:pt x="3025" y="1752304"/>
                    <a:pt x="0" y="1745002"/>
                    <a:pt x="0" y="1737387"/>
                  </a:cubicBezTo>
                  <a:lnTo>
                    <a:pt x="0" y="28710"/>
                  </a:lnTo>
                  <a:cubicBezTo>
                    <a:pt x="0" y="21096"/>
                    <a:pt x="3025" y="13793"/>
                    <a:pt x="8409" y="8409"/>
                  </a:cubicBezTo>
                  <a:cubicBezTo>
                    <a:pt x="13793" y="3025"/>
                    <a:pt x="21096" y="0"/>
                    <a:pt x="28710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3622074" cy="1880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599"/>
                </a:lnSpc>
              </a:pPr>
              <a:r>
                <a:rPr lang="en-US" sz="3999">
                  <a:solidFill>
                    <a:srgbClr val="0A152F">
                      <a:alpha val="7490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                                                                                       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8106" y="365125"/>
            <a:ext cx="1680638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Patent on FAE (Fatty Acid Ethoxylates)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2148" y="3485574"/>
            <a:ext cx="12970909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Uses: Green Synthesis of Fatty Acid Esters – Biodegradable Nonionic Surfactants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2148" y="4722307"/>
            <a:ext cx="13860628" cy="485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1"/>
              </a:lnSpc>
            </a:pPr>
            <a:endParaRPr/>
          </a:p>
          <a:p>
            <a:pPr algn="l">
              <a:lnSpc>
                <a:spcPts val="3919"/>
              </a:lnSpc>
            </a:pPr>
            <a:r>
              <a:rPr lang="en-US" sz="27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Chemical Family</a:t>
            </a: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Fatty Acid Ethoxylates (FAEs)</a:t>
            </a:r>
          </a:p>
          <a:p>
            <a:pPr algn="l">
              <a:lnSpc>
                <a:spcPts val="3919"/>
              </a:lnSpc>
            </a:pPr>
            <a:r>
              <a:rPr lang="en-US" sz="27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General Formula</a:t>
            </a: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R–COO–(CH₂CH₂O)ₙ–R′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R: Fatty acid chain (C₁₂–C₁₈)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R′: Alcohol end (ethanol, glycerol, etc.)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n: Degree of ethoxylation (1–20)</a:t>
            </a:r>
          </a:p>
          <a:p>
            <a:pPr algn="l">
              <a:lnSpc>
                <a:spcPts val="3919"/>
              </a:lnSpc>
            </a:pPr>
            <a:r>
              <a:rPr lang="en-US" sz="2799" i="1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Applications: </a:t>
            </a: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Detergents, emulsifiers, fabric softeners, agrochemicals ,Biodegradable + eco-friendly alternative to conventional surfactants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USP: Low toxicity, high wetting &amp; emulsifying ability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2765" y="1894344"/>
            <a:ext cx="13751988" cy="7953868"/>
            <a:chOff x="0" y="0"/>
            <a:chExt cx="3621923" cy="20948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21923" cy="2094846"/>
            </a:xfrm>
            <a:custGeom>
              <a:avLst/>
              <a:gdLst/>
              <a:ahLst/>
              <a:cxnLst/>
              <a:rect l="l" t="t" r="r" b="b"/>
              <a:pathLst>
                <a:path w="3621923" h="2094846">
                  <a:moveTo>
                    <a:pt x="28711" y="0"/>
                  </a:moveTo>
                  <a:lnTo>
                    <a:pt x="3593211" y="0"/>
                  </a:lnTo>
                  <a:cubicBezTo>
                    <a:pt x="3600826" y="0"/>
                    <a:pt x="3608129" y="3025"/>
                    <a:pt x="3613514" y="8409"/>
                  </a:cubicBezTo>
                  <a:cubicBezTo>
                    <a:pt x="3618898" y="13794"/>
                    <a:pt x="3621923" y="21097"/>
                    <a:pt x="3621923" y="28711"/>
                  </a:cubicBezTo>
                  <a:lnTo>
                    <a:pt x="3621923" y="2066135"/>
                  </a:lnTo>
                  <a:cubicBezTo>
                    <a:pt x="3621923" y="2073749"/>
                    <a:pt x="3618898" y="2081052"/>
                    <a:pt x="3613514" y="2086437"/>
                  </a:cubicBezTo>
                  <a:cubicBezTo>
                    <a:pt x="3608129" y="2091821"/>
                    <a:pt x="3600826" y="2094846"/>
                    <a:pt x="3593211" y="2094846"/>
                  </a:cubicBezTo>
                  <a:lnTo>
                    <a:pt x="28711" y="2094846"/>
                  </a:lnTo>
                  <a:cubicBezTo>
                    <a:pt x="21097" y="2094846"/>
                    <a:pt x="13794" y="2091821"/>
                    <a:pt x="8409" y="2086437"/>
                  </a:cubicBezTo>
                  <a:cubicBezTo>
                    <a:pt x="3025" y="2081052"/>
                    <a:pt x="0" y="2073749"/>
                    <a:pt x="0" y="2066135"/>
                  </a:cubicBezTo>
                  <a:lnTo>
                    <a:pt x="0" y="28711"/>
                  </a:lnTo>
                  <a:cubicBezTo>
                    <a:pt x="0" y="21097"/>
                    <a:pt x="3025" y="13794"/>
                    <a:pt x="8409" y="8409"/>
                  </a:cubicBezTo>
                  <a:cubicBezTo>
                    <a:pt x="13794" y="3025"/>
                    <a:pt x="21097" y="0"/>
                    <a:pt x="28711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621923" cy="2151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3281" y="914400"/>
            <a:ext cx="13126145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ENZYMATIC SYNTHESIS ROUTE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1639" y="2106363"/>
            <a:ext cx="13294241" cy="74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Reaction: </a:t>
            </a:r>
            <a:r>
              <a:rPr lang="en-US" sz="279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Fatty Acid + Alcohol ⇌ Fatty Acid Ester + Water</a:t>
            </a:r>
          </a:p>
          <a:p>
            <a:pPr algn="l">
              <a:lnSpc>
                <a:spcPts val="3919"/>
              </a:lnSpc>
            </a:pPr>
            <a:r>
              <a:rPr lang="en-US" sz="2799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Catalyst: </a:t>
            </a:r>
            <a:r>
              <a:rPr lang="en-US" sz="279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Lipase enzyme (e.g. Candida antarctica)</a:t>
            </a:r>
          </a:p>
          <a:p>
            <a:pPr algn="l">
              <a:lnSpc>
                <a:spcPts val="3919"/>
              </a:lnSpc>
            </a:pPr>
            <a:r>
              <a:rPr lang="en-US" sz="2799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Temperature: 35–60°C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Solvent-free or green solvent medium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Vacuum used to shift equilibrium by removing water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19"/>
              </a:lnSpc>
            </a:pPr>
            <a:r>
              <a:rPr lang="en-US" sz="2799" i="1" u="sng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Process Highlights:</a:t>
            </a:r>
          </a:p>
          <a:p>
            <a:pPr algn="l">
              <a:lnSpc>
                <a:spcPts val="3919"/>
              </a:lnSpc>
            </a:pPr>
            <a:endParaRPr lang="en-US" sz="2799" i="1" u="sng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Mild conditions → energy-efficient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High selectivity → minimal byproducts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Recyclable enzymes (immobilized)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Typical Esters: </a:t>
            </a:r>
            <a:r>
              <a:rPr lang="en-US" sz="279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Methyl Oleate, Ethyl Palmitate, Glycerol Stearate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94855" y="1068478"/>
            <a:ext cx="11231187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ACID-CATALYZED ESTERIFICATION (ALTERNATE)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63303" y="3215045"/>
            <a:ext cx="6523604" cy="3353660"/>
            <a:chOff x="0" y="0"/>
            <a:chExt cx="2110448" cy="10849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10448" cy="1084941"/>
            </a:xfrm>
            <a:custGeom>
              <a:avLst/>
              <a:gdLst/>
              <a:ahLst/>
              <a:cxnLst/>
              <a:rect l="l" t="t" r="r" b="b"/>
              <a:pathLst>
                <a:path w="2110448" h="1084941">
                  <a:moveTo>
                    <a:pt x="60525" y="0"/>
                  </a:moveTo>
                  <a:lnTo>
                    <a:pt x="2049924" y="0"/>
                  </a:lnTo>
                  <a:cubicBezTo>
                    <a:pt x="2065976" y="0"/>
                    <a:pt x="2081371" y="6377"/>
                    <a:pt x="2092721" y="17727"/>
                  </a:cubicBezTo>
                  <a:cubicBezTo>
                    <a:pt x="2104072" y="29078"/>
                    <a:pt x="2110448" y="44472"/>
                    <a:pt x="2110448" y="60525"/>
                  </a:cubicBezTo>
                  <a:lnTo>
                    <a:pt x="2110448" y="1024416"/>
                  </a:lnTo>
                  <a:cubicBezTo>
                    <a:pt x="2110448" y="1040469"/>
                    <a:pt x="2104072" y="1055863"/>
                    <a:pt x="2092721" y="1067214"/>
                  </a:cubicBezTo>
                  <a:cubicBezTo>
                    <a:pt x="2081371" y="1078564"/>
                    <a:pt x="2065976" y="1084941"/>
                    <a:pt x="2049924" y="1084941"/>
                  </a:cubicBezTo>
                  <a:lnTo>
                    <a:pt x="60525" y="1084941"/>
                  </a:lnTo>
                  <a:cubicBezTo>
                    <a:pt x="44472" y="1084941"/>
                    <a:pt x="29078" y="1078564"/>
                    <a:pt x="17727" y="1067214"/>
                  </a:cubicBezTo>
                  <a:cubicBezTo>
                    <a:pt x="6377" y="1055863"/>
                    <a:pt x="0" y="1040469"/>
                    <a:pt x="0" y="1024416"/>
                  </a:cubicBezTo>
                  <a:lnTo>
                    <a:pt x="0" y="60525"/>
                  </a:lnTo>
                  <a:cubicBezTo>
                    <a:pt x="0" y="44472"/>
                    <a:pt x="6377" y="29078"/>
                    <a:pt x="17727" y="17727"/>
                  </a:cubicBezTo>
                  <a:cubicBezTo>
                    <a:pt x="29078" y="6377"/>
                    <a:pt x="44472" y="0"/>
                    <a:pt x="60525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10448" cy="1142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94855" y="3545391"/>
            <a:ext cx="6676892" cy="2889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5"/>
              </a:lnSpc>
            </a:pPr>
            <a:r>
              <a:rPr lang="en-US" sz="3246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Acid-Catalyzed Esterification (Alternate)</a:t>
            </a:r>
          </a:p>
          <a:p>
            <a:pPr algn="l">
              <a:lnSpc>
                <a:spcPts val="4545"/>
              </a:lnSpc>
            </a:pPr>
            <a:r>
              <a:rPr lang="en-US" sz="3246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Catalyst: Sulfuric acid / p-TSA</a:t>
            </a:r>
          </a:p>
          <a:p>
            <a:pPr algn="l">
              <a:lnSpc>
                <a:spcPts val="4545"/>
              </a:lnSpc>
            </a:pPr>
            <a:r>
              <a:rPr lang="en-US" sz="3246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Conditions: 120–150°C, ~3–4 hr</a:t>
            </a:r>
          </a:p>
          <a:p>
            <a:pPr algn="l">
              <a:lnSpc>
                <a:spcPts val="4545"/>
              </a:lnSpc>
            </a:pPr>
            <a:endParaRPr lang="en-US" sz="3246" i="1">
              <a:solidFill>
                <a:srgbClr val="0A152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671747" y="2920564"/>
            <a:ext cx="9001395" cy="6981912"/>
            <a:chOff x="0" y="0"/>
            <a:chExt cx="2912037" cy="22587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12037" cy="2258715"/>
            </a:xfrm>
            <a:custGeom>
              <a:avLst/>
              <a:gdLst/>
              <a:ahLst/>
              <a:cxnLst/>
              <a:rect l="l" t="t" r="r" b="b"/>
              <a:pathLst>
                <a:path w="2912037" h="2258715">
                  <a:moveTo>
                    <a:pt x="43864" y="0"/>
                  </a:moveTo>
                  <a:lnTo>
                    <a:pt x="2868173" y="0"/>
                  </a:lnTo>
                  <a:cubicBezTo>
                    <a:pt x="2879807" y="0"/>
                    <a:pt x="2890964" y="4621"/>
                    <a:pt x="2899190" y="12847"/>
                  </a:cubicBezTo>
                  <a:cubicBezTo>
                    <a:pt x="2907416" y="21074"/>
                    <a:pt x="2912037" y="32231"/>
                    <a:pt x="2912037" y="43864"/>
                  </a:cubicBezTo>
                  <a:lnTo>
                    <a:pt x="2912037" y="2214851"/>
                  </a:lnTo>
                  <a:cubicBezTo>
                    <a:pt x="2912037" y="2226484"/>
                    <a:pt x="2907416" y="2237642"/>
                    <a:pt x="2899190" y="2245868"/>
                  </a:cubicBezTo>
                  <a:cubicBezTo>
                    <a:pt x="2890964" y="2254094"/>
                    <a:pt x="2879807" y="2258715"/>
                    <a:pt x="2868173" y="2258715"/>
                  </a:cubicBezTo>
                  <a:lnTo>
                    <a:pt x="43864" y="2258715"/>
                  </a:lnTo>
                  <a:cubicBezTo>
                    <a:pt x="32231" y="2258715"/>
                    <a:pt x="21074" y="2254094"/>
                    <a:pt x="12847" y="2245868"/>
                  </a:cubicBezTo>
                  <a:cubicBezTo>
                    <a:pt x="4621" y="2237642"/>
                    <a:pt x="0" y="2226484"/>
                    <a:pt x="0" y="2214851"/>
                  </a:cubicBezTo>
                  <a:lnTo>
                    <a:pt x="0" y="43864"/>
                  </a:lnTo>
                  <a:cubicBezTo>
                    <a:pt x="0" y="32231"/>
                    <a:pt x="4621" y="21074"/>
                    <a:pt x="12847" y="12847"/>
                  </a:cubicBezTo>
                  <a:cubicBezTo>
                    <a:pt x="21074" y="4621"/>
                    <a:pt x="32231" y="0"/>
                    <a:pt x="43864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912037" cy="2315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913037" y="2904995"/>
            <a:ext cx="8518815" cy="738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Drawbacks: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Acidic waste stream → Neutralization required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Side reactions → Dark color, degradation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Lower purity, high post-treatment effort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Higher E-factor (waste generation index)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Conclusion: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&gt;Enzyme-based synthesis = cleaner, safer, and industry-scalable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&gt;Acid route = waste-heavy and harsh</a:t>
            </a:r>
          </a:p>
          <a:p>
            <a:pPr algn="l">
              <a:lnSpc>
                <a:spcPts val="3415"/>
              </a:lnSpc>
            </a:pPr>
            <a:endParaRPr lang="en-US" sz="280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9433" y="2173362"/>
            <a:ext cx="9700077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INVENTION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03661" y="3246554"/>
            <a:ext cx="13752563" cy="6144978"/>
            <a:chOff x="0" y="0"/>
            <a:chExt cx="3622074" cy="16184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2074" cy="1618430"/>
            </a:xfrm>
            <a:custGeom>
              <a:avLst/>
              <a:gdLst/>
              <a:ahLst/>
              <a:cxnLst/>
              <a:rect l="l" t="t" r="r" b="b"/>
              <a:pathLst>
                <a:path w="3622074" h="1618430">
                  <a:moveTo>
                    <a:pt x="28710" y="0"/>
                  </a:moveTo>
                  <a:lnTo>
                    <a:pt x="3593364" y="0"/>
                  </a:lnTo>
                  <a:cubicBezTo>
                    <a:pt x="3609220" y="0"/>
                    <a:pt x="3622074" y="12854"/>
                    <a:pt x="3622074" y="28710"/>
                  </a:cubicBezTo>
                  <a:lnTo>
                    <a:pt x="3622074" y="1589720"/>
                  </a:lnTo>
                  <a:cubicBezTo>
                    <a:pt x="3622074" y="1597335"/>
                    <a:pt x="3619050" y="1604637"/>
                    <a:pt x="3613665" y="1610021"/>
                  </a:cubicBezTo>
                  <a:cubicBezTo>
                    <a:pt x="3608281" y="1615406"/>
                    <a:pt x="3600979" y="1618430"/>
                    <a:pt x="3593364" y="1618430"/>
                  </a:cubicBezTo>
                  <a:lnTo>
                    <a:pt x="28710" y="1618430"/>
                  </a:lnTo>
                  <a:cubicBezTo>
                    <a:pt x="21096" y="1618430"/>
                    <a:pt x="13793" y="1615406"/>
                    <a:pt x="8409" y="1610021"/>
                  </a:cubicBezTo>
                  <a:cubicBezTo>
                    <a:pt x="3025" y="1604637"/>
                    <a:pt x="0" y="1597335"/>
                    <a:pt x="0" y="1589720"/>
                  </a:cubicBezTo>
                  <a:lnTo>
                    <a:pt x="0" y="28710"/>
                  </a:lnTo>
                  <a:cubicBezTo>
                    <a:pt x="0" y="21096"/>
                    <a:pt x="3025" y="13793"/>
                    <a:pt x="8409" y="8409"/>
                  </a:cubicBezTo>
                  <a:cubicBezTo>
                    <a:pt x="13793" y="3025"/>
                    <a:pt x="21096" y="0"/>
                    <a:pt x="28710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3622074" cy="1732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5599"/>
                </a:lnSpc>
              </a:pPr>
              <a:r>
                <a:rPr lang="en-US" sz="3999">
                  <a:solidFill>
                    <a:srgbClr val="0A152F">
                      <a:alpha val="74902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                                                                                         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09433" y="365125"/>
            <a:ext cx="1652373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Patent on Sodium Lauroyl Sarcosinate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3711" y="3367162"/>
            <a:ext cx="16863704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Uses: A Mild, Biodegradable Surfactant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9433" y="4261365"/>
            <a:ext cx="16863704" cy="473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Chemical Information: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Chemical Name: Sodium N-Lauroyl Sarcosinate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Formula: C₁₅H₂₈NNaO₃ | M.W.: ~293.38 g/mol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Structure: CH₃-(CH₂)₁₀-C(=O)-N(CH₃)-CH₂-COO⁻ Na⁺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Appearance: White powder or liquid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 (5%): 7.0–8.5 | Solubility: Fully water-soluble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Uses: Personal care (shampoos, cleansers), mild foaming agent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USP: High biodegradability + gentle on skin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13281" y="2362735"/>
            <a:ext cx="14640078" cy="7475776"/>
            <a:chOff x="0" y="0"/>
            <a:chExt cx="3855823" cy="19689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5823" cy="1968929"/>
            </a:xfrm>
            <a:custGeom>
              <a:avLst/>
              <a:gdLst/>
              <a:ahLst/>
              <a:cxnLst/>
              <a:rect l="l" t="t" r="r" b="b"/>
              <a:pathLst>
                <a:path w="3855823" h="1968929">
                  <a:moveTo>
                    <a:pt x="26970" y="0"/>
                  </a:moveTo>
                  <a:lnTo>
                    <a:pt x="3828853" y="0"/>
                  </a:lnTo>
                  <a:cubicBezTo>
                    <a:pt x="3843748" y="0"/>
                    <a:pt x="3855823" y="12075"/>
                    <a:pt x="3855823" y="26970"/>
                  </a:cubicBezTo>
                  <a:lnTo>
                    <a:pt x="3855823" y="1941959"/>
                  </a:lnTo>
                  <a:cubicBezTo>
                    <a:pt x="3855823" y="1956854"/>
                    <a:pt x="3843748" y="1968929"/>
                    <a:pt x="3828853" y="1968929"/>
                  </a:cubicBezTo>
                  <a:lnTo>
                    <a:pt x="26970" y="1968929"/>
                  </a:lnTo>
                  <a:cubicBezTo>
                    <a:pt x="19817" y="1968929"/>
                    <a:pt x="12957" y="1966087"/>
                    <a:pt x="7899" y="1961029"/>
                  </a:cubicBezTo>
                  <a:cubicBezTo>
                    <a:pt x="2841" y="1955972"/>
                    <a:pt x="0" y="1949112"/>
                    <a:pt x="0" y="1941959"/>
                  </a:cubicBezTo>
                  <a:lnTo>
                    <a:pt x="0" y="26970"/>
                  </a:lnTo>
                  <a:cubicBezTo>
                    <a:pt x="0" y="12075"/>
                    <a:pt x="12075" y="0"/>
                    <a:pt x="26970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855823" cy="2026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3281" y="914400"/>
            <a:ext cx="13126145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DIRECT AMIDATION PROCESS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80928" y="2583565"/>
            <a:ext cx="11796251" cy="645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2"/>
              </a:lnSpc>
            </a:pPr>
            <a:r>
              <a:rPr lang="en-US" sz="2816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Key Raw Materials</a:t>
            </a: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Lauric Acid, Sarcosine, NaOH, Catalyst (Lipase/NaOH), Solvent</a:t>
            </a:r>
          </a:p>
          <a:p>
            <a:pPr algn="l">
              <a:lnSpc>
                <a:spcPts val="3942"/>
              </a:lnSpc>
            </a:pPr>
            <a:r>
              <a:rPr lang="en-US" sz="2816" i="1">
                <a:solidFill>
                  <a:srgbClr val="0A152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Steps: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 b="1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Amidation </a:t>
            </a: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(80–120°C):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C₁₂H₂₄O₂ + C₃H₇NO₂ → C₁₅H₂₉NO₃ + H₂O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Base/enzyme catalysis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Water removed via evaporation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 b="1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Neutralization: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C₁₅H₂₉NO₃ + NaOH → C₁₅H₂₈NNaO₃ + H₂O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pH adjusted to 8.5–9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Final drying/spray drying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Yield: ~95% | Purity: &gt;99% | Eco-friendly</a:t>
            </a:r>
          </a:p>
          <a:p>
            <a:pPr marL="608045" lvl="1" indent="-304022" algn="l">
              <a:lnSpc>
                <a:spcPts val="3942"/>
              </a:lnSpc>
              <a:buFont typeface="Arial"/>
              <a:buChar char="•"/>
            </a:pPr>
            <a:r>
              <a:rPr lang="en-US" sz="28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Equipment: Reactor, distillation, scrubbers, DCS/PLC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1848</Words>
  <Application>Microsoft Office PowerPoint</Application>
  <PresentationFormat>Custom</PresentationFormat>
  <Paragraphs>322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Poppins Bold</vt:lpstr>
      <vt:lpstr>Calibri</vt:lpstr>
      <vt:lpstr>Poppins Bold Italics</vt:lpstr>
      <vt:lpstr>Arimo</vt:lpstr>
      <vt:lpstr>Canva Sans Bold</vt:lpstr>
      <vt:lpstr>Poppins Italics</vt:lpstr>
      <vt:lpstr>Poppins</vt:lpstr>
      <vt:lpstr>Arial</vt:lpstr>
      <vt:lpstr>Aileron Bold</vt:lpstr>
      <vt:lpstr>Aileron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QuantiVEX Business Presentation</dc:title>
  <cp:lastModifiedBy>NITHIN T M</cp:lastModifiedBy>
  <cp:revision>1</cp:revision>
  <dcterms:created xsi:type="dcterms:W3CDTF">2006-08-16T00:00:00Z</dcterms:created>
  <dcterms:modified xsi:type="dcterms:W3CDTF">2025-04-10T15:13:06Z</dcterms:modified>
  <dc:identifier>DAGkEK7E_C4</dc:identifier>
</cp:coreProperties>
</file>